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Inter"/>
      <p:regular r:id="rId16"/>
    </p:embeddedFont>
    <p:embeddedFont>
      <p:font typeface="Inter"/>
      <p:regular r:id="rId17"/>
    </p:embeddedFont>
    <p:embeddedFont>
      <p:font typeface="Inter"/>
      <p:regular r:id="rId18"/>
    </p:embeddedFont>
    <p:embeddedFont>
      <p:font typeface="Inter"/>
      <p:regular r:id="rId19"/>
    </p:embeddedFont>
    <p:embeddedFont>
      <p:font typeface="Manrope"/>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2-1.png>
</file>

<file path=ppt/media/image-2-2.png>
</file>

<file path=ppt/media/image-2-3.png>
</file>

<file path=ppt/media/image-4-1.png>
</file>

<file path=ppt/media/image-4-2.png>
</file>

<file path=ppt/media/image-5-1.png>
</file>

<file path=ppt/media/image-5-2.png>
</file>

<file path=ppt/media/image-5-3.png>
</file>

<file path=ppt/media/image-5-4.png>
</file>

<file path=ppt/media/image-5-5.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7-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0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slideLayout" Target="../slideLayouts/slideLayout3.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80000"/>
            </a:srgbClr>
          </a:solidFill>
          <a:ln/>
        </p:spPr>
      </p:sp>
      <p:sp>
        <p:nvSpPr>
          <p:cNvPr id="4" name="Text 1"/>
          <p:cNvSpPr/>
          <p:nvPr/>
        </p:nvSpPr>
        <p:spPr>
          <a:xfrm>
            <a:off x="864037" y="2753797"/>
            <a:ext cx="8327708" cy="771525"/>
          </a:xfrm>
          <a:prstGeom prst="rect">
            <a:avLst/>
          </a:prstGeom>
          <a:noFill/>
          <a:ln/>
        </p:spPr>
        <p:txBody>
          <a:bodyPr wrap="none" lIns="0" tIns="0" rIns="0" bIns="0" rtlCol="0" anchor="t"/>
          <a:lstStyle/>
          <a:p>
            <a:pPr algn="l" indent="0" marL="0">
              <a:lnSpc>
                <a:spcPts val="6050"/>
              </a:lnSpc>
              <a:buNone/>
            </a:pPr>
            <a:r>
              <a:rPr lang="en-US" sz="4850" dirty="0">
                <a:solidFill>
                  <a:srgbClr val="FFFFFF"/>
                </a:solidFill>
                <a:latin typeface="Inter" pitchFamily="34" charset="0"/>
                <a:ea typeface="Inter" pitchFamily="34" charset="-122"/>
                <a:cs typeface="Inter" pitchFamily="34" charset="-120"/>
              </a:rPr>
              <a:t>MERN Stack Resume Builder</a:t>
            </a:r>
            <a:endParaRPr lang="en-US" sz="4850" dirty="0"/>
          </a:p>
        </p:txBody>
      </p:sp>
      <p:sp>
        <p:nvSpPr>
          <p:cNvPr id="5" name="Text 2"/>
          <p:cNvSpPr/>
          <p:nvPr/>
        </p:nvSpPr>
        <p:spPr>
          <a:xfrm>
            <a:off x="864037" y="3895606"/>
            <a:ext cx="12902327" cy="1580198"/>
          </a:xfrm>
          <a:prstGeom prst="rect">
            <a:avLst/>
          </a:prstGeom>
          <a:noFill/>
          <a:ln/>
        </p:spPr>
        <p:txBody>
          <a:bodyPr wrap="square" lIns="0" tIns="0" rIns="0" bIns="0" rtlCol="0" anchor="t"/>
          <a:lstStyle/>
          <a:p>
            <a:pPr algn="l" indent="0" marL="0">
              <a:lnSpc>
                <a:spcPts val="3100"/>
              </a:lnSpc>
              <a:buNone/>
            </a:pPr>
            <a:r>
              <a:rPr lang="en-US" sz="1900" dirty="0">
                <a:solidFill>
                  <a:srgbClr val="FFFFFF"/>
                </a:solidFill>
                <a:latin typeface="Manrope" pitchFamily="34" charset="0"/>
                <a:ea typeface="Manrope" pitchFamily="34" charset="-122"/>
                <a:cs typeface="Manrope" pitchFamily="34" charset="-120"/>
              </a:rPr>
              <a:t>The MERN Stack Resume Builder is a sophisticated web application designed to streamline and enhance the resume creation process. It goes beyond traditional builders by offering a dynamic and interactive experience, integrating live previews, real-time ATS (Applicant Tracking System) scoring, and intuitive analytics to help users craft optimized, job-winning resumes.</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937974"/>
            <a:ext cx="9582626" cy="771525"/>
          </a:xfrm>
          <a:prstGeom prst="rect">
            <a:avLst/>
          </a:prstGeom>
          <a:noFill/>
          <a:ln/>
        </p:spPr>
        <p:txBody>
          <a:bodyPr wrap="none" lIns="0" tIns="0" rIns="0" bIns="0" rtlCol="0" anchor="t"/>
          <a:lstStyle/>
          <a:p>
            <a:pPr algn="l" indent="0" marL="0">
              <a:lnSpc>
                <a:spcPts val="6050"/>
              </a:lnSpc>
              <a:buNone/>
            </a:pPr>
            <a:r>
              <a:rPr lang="en-US" sz="4850" dirty="0">
                <a:solidFill>
                  <a:srgbClr val="0C0D0F"/>
                </a:solidFill>
                <a:latin typeface="Inter" pitchFamily="34" charset="0"/>
                <a:ea typeface="Inter" pitchFamily="34" charset="-122"/>
                <a:cs typeface="Inter" pitchFamily="34" charset="-120"/>
              </a:rPr>
              <a:t>Revolutionizing Resume Creation</a:t>
            </a:r>
            <a:endParaRPr lang="en-US" sz="4850" dirty="0"/>
          </a:p>
        </p:txBody>
      </p:sp>
      <p:sp>
        <p:nvSpPr>
          <p:cNvPr id="3" name="Text 1"/>
          <p:cNvSpPr/>
          <p:nvPr/>
        </p:nvSpPr>
        <p:spPr>
          <a:xfrm>
            <a:off x="864037" y="2203252"/>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In today's competitive job market, a compelling resume is crucial. Our MERN Stack Resume Builder empowers users with tools that not only simplify the creation process but also provide critical insights into resume effectiveness.</a:t>
            </a:r>
            <a:endParaRPr lang="en-US" sz="1900" dirty="0"/>
          </a:p>
        </p:txBody>
      </p:sp>
      <p:sp>
        <p:nvSpPr>
          <p:cNvPr id="4" name="Shape 2"/>
          <p:cNvSpPr/>
          <p:nvPr/>
        </p:nvSpPr>
        <p:spPr>
          <a:xfrm>
            <a:off x="864037" y="3271004"/>
            <a:ext cx="4136231" cy="4020622"/>
          </a:xfrm>
          <a:prstGeom prst="roundRect">
            <a:avLst>
              <a:gd name="adj" fmla="val 5526"/>
            </a:avLst>
          </a:prstGeom>
          <a:solidFill>
            <a:srgbClr val="FFFFFF"/>
          </a:solidFill>
          <a:ln w="15240">
            <a:solidFill>
              <a:srgbClr val="FF7047"/>
            </a:solidFill>
            <a:prstDash val="solid"/>
          </a:ln>
        </p:spPr>
      </p:sp>
      <p:sp>
        <p:nvSpPr>
          <p:cNvPr id="5" name="Shape 3"/>
          <p:cNvSpPr/>
          <p:nvPr/>
        </p:nvSpPr>
        <p:spPr>
          <a:xfrm>
            <a:off x="1126093" y="3533061"/>
            <a:ext cx="740569" cy="740569"/>
          </a:xfrm>
          <a:prstGeom prst="roundRect">
            <a:avLst>
              <a:gd name="adj" fmla="val 12346028"/>
            </a:avLst>
          </a:prstGeom>
          <a:solidFill>
            <a:srgbClr val="FF7047"/>
          </a:solidFill>
          <a:ln/>
        </p:spPr>
      </p:sp>
      <p:pic>
        <p:nvPicPr>
          <p:cNvPr id="6" name="Image 0" descr="preencoded.png">    </p:cNvPr>
          <p:cNvPicPr>
            <a:picLocks noChangeAspect="1"/>
          </p:cNvPicPr>
          <p:nvPr/>
        </p:nvPicPr>
        <p:blipFill>
          <a:blip r:embed="rId1"/>
          <a:stretch>
            <a:fillRect/>
          </a:stretch>
        </p:blipFill>
        <p:spPr>
          <a:xfrm>
            <a:off x="1329690" y="3694986"/>
            <a:ext cx="333256" cy="416600"/>
          </a:xfrm>
          <a:prstGeom prst="rect">
            <a:avLst/>
          </a:prstGeom>
        </p:spPr>
      </p:pic>
      <p:sp>
        <p:nvSpPr>
          <p:cNvPr id="7" name="Text 4"/>
          <p:cNvSpPr/>
          <p:nvPr/>
        </p:nvSpPr>
        <p:spPr>
          <a:xfrm>
            <a:off x="1126093" y="4520446"/>
            <a:ext cx="3209449" cy="385763"/>
          </a:xfrm>
          <a:prstGeom prst="rect">
            <a:avLst/>
          </a:prstGeom>
          <a:noFill/>
          <a:ln/>
        </p:spPr>
        <p:txBody>
          <a:bodyPr wrap="none" lIns="0" tIns="0" rIns="0" bIns="0" rtlCol="0" anchor="t"/>
          <a:lstStyle/>
          <a:p>
            <a:pPr algn="l" indent="0" marL="0">
              <a:lnSpc>
                <a:spcPts val="3000"/>
              </a:lnSpc>
              <a:buNone/>
            </a:pPr>
            <a:r>
              <a:rPr lang="en-US" sz="2400" dirty="0">
                <a:solidFill>
                  <a:srgbClr val="55575A"/>
                </a:solidFill>
                <a:latin typeface="Inter" pitchFamily="34" charset="0"/>
                <a:ea typeface="Inter" pitchFamily="34" charset="-122"/>
                <a:cs typeface="Inter" pitchFamily="34" charset="-120"/>
              </a:rPr>
              <a:t>Live Preview &amp; Editing</a:t>
            </a:r>
            <a:endParaRPr lang="en-US" sz="2400" dirty="0"/>
          </a:p>
        </p:txBody>
      </p:sp>
      <p:sp>
        <p:nvSpPr>
          <p:cNvPr id="8" name="Text 5"/>
          <p:cNvSpPr/>
          <p:nvPr/>
        </p:nvSpPr>
        <p:spPr>
          <a:xfrm>
            <a:off x="1126093" y="5054322"/>
            <a:ext cx="3612118" cy="1580198"/>
          </a:xfrm>
          <a:prstGeom prst="rect">
            <a:avLst/>
          </a:prstGeom>
          <a:noFill/>
          <a:ln/>
        </p:spPr>
        <p:txBody>
          <a:bodyPr wrap="square" lIns="0" tIns="0" rIns="0" bIns="0" rtlCol="0" anchor="t"/>
          <a:lstStyle/>
          <a:p>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Experience real-time updates as you type, ensuring your resume looks perfect before you save.</a:t>
            </a:r>
            <a:endParaRPr lang="en-US" sz="1900" dirty="0"/>
          </a:p>
        </p:txBody>
      </p:sp>
      <p:sp>
        <p:nvSpPr>
          <p:cNvPr id="9" name="Shape 6"/>
          <p:cNvSpPr/>
          <p:nvPr/>
        </p:nvSpPr>
        <p:spPr>
          <a:xfrm>
            <a:off x="5247084" y="3271004"/>
            <a:ext cx="4136231" cy="4020622"/>
          </a:xfrm>
          <a:prstGeom prst="roundRect">
            <a:avLst>
              <a:gd name="adj" fmla="val 5526"/>
            </a:avLst>
          </a:prstGeom>
          <a:solidFill>
            <a:srgbClr val="FFFFFF"/>
          </a:solidFill>
          <a:ln w="15240">
            <a:solidFill>
              <a:srgbClr val="FF7047"/>
            </a:solidFill>
            <a:prstDash val="solid"/>
          </a:ln>
        </p:spPr>
      </p:sp>
      <p:sp>
        <p:nvSpPr>
          <p:cNvPr id="10" name="Shape 7"/>
          <p:cNvSpPr/>
          <p:nvPr/>
        </p:nvSpPr>
        <p:spPr>
          <a:xfrm>
            <a:off x="5509141" y="3533061"/>
            <a:ext cx="740569" cy="740569"/>
          </a:xfrm>
          <a:prstGeom prst="roundRect">
            <a:avLst>
              <a:gd name="adj" fmla="val 12346028"/>
            </a:avLst>
          </a:prstGeom>
          <a:solidFill>
            <a:srgbClr val="FF7047"/>
          </a:solidFill>
          <a:ln/>
        </p:spPr>
      </p:sp>
      <p:pic>
        <p:nvPicPr>
          <p:cNvPr id="11" name="Image 1" descr="preencoded.png">    </p:cNvPr>
          <p:cNvPicPr>
            <a:picLocks noChangeAspect="1"/>
          </p:cNvPicPr>
          <p:nvPr/>
        </p:nvPicPr>
        <p:blipFill>
          <a:blip r:embed="rId2"/>
          <a:stretch>
            <a:fillRect/>
          </a:stretch>
        </p:blipFill>
        <p:spPr>
          <a:xfrm>
            <a:off x="5712738" y="3694986"/>
            <a:ext cx="333256" cy="416600"/>
          </a:xfrm>
          <a:prstGeom prst="rect">
            <a:avLst/>
          </a:prstGeom>
        </p:spPr>
      </p:pic>
      <p:sp>
        <p:nvSpPr>
          <p:cNvPr id="12" name="Text 8"/>
          <p:cNvSpPr/>
          <p:nvPr/>
        </p:nvSpPr>
        <p:spPr>
          <a:xfrm>
            <a:off x="5509141" y="4520446"/>
            <a:ext cx="3275409" cy="385763"/>
          </a:xfrm>
          <a:prstGeom prst="rect">
            <a:avLst/>
          </a:prstGeom>
          <a:noFill/>
          <a:ln/>
        </p:spPr>
        <p:txBody>
          <a:bodyPr wrap="none" lIns="0" tIns="0" rIns="0" bIns="0" rtlCol="0" anchor="t"/>
          <a:lstStyle/>
          <a:p>
            <a:pPr algn="l" indent="0" marL="0">
              <a:lnSpc>
                <a:spcPts val="3000"/>
              </a:lnSpc>
              <a:buNone/>
            </a:pPr>
            <a:r>
              <a:rPr lang="en-US" sz="2400" dirty="0">
                <a:solidFill>
                  <a:srgbClr val="55575A"/>
                </a:solidFill>
                <a:latin typeface="Inter" pitchFamily="34" charset="0"/>
                <a:ea typeface="Inter" pitchFamily="34" charset="-122"/>
                <a:cs typeface="Inter" pitchFamily="34" charset="-120"/>
              </a:rPr>
              <a:t>Real-time ATS Scoring</a:t>
            </a:r>
            <a:endParaRPr lang="en-US" sz="2400" dirty="0"/>
          </a:p>
        </p:txBody>
      </p:sp>
      <p:sp>
        <p:nvSpPr>
          <p:cNvPr id="13" name="Text 9"/>
          <p:cNvSpPr/>
          <p:nvPr/>
        </p:nvSpPr>
        <p:spPr>
          <a:xfrm>
            <a:off x="5509141" y="5054322"/>
            <a:ext cx="3612118" cy="1975247"/>
          </a:xfrm>
          <a:prstGeom prst="rect">
            <a:avLst/>
          </a:prstGeom>
          <a:noFill/>
          <a:ln/>
        </p:spPr>
        <p:txBody>
          <a:bodyPr wrap="square" lIns="0" tIns="0" rIns="0" bIns="0" rtlCol="0" anchor="t"/>
          <a:lstStyle/>
          <a:p>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Get instant feedback on your resume's compatibility with Applicant Tracking Systems, helping you optimize for success.</a:t>
            </a:r>
            <a:endParaRPr lang="en-US" sz="1900" dirty="0"/>
          </a:p>
        </p:txBody>
      </p:sp>
      <p:sp>
        <p:nvSpPr>
          <p:cNvPr id="14" name="Shape 10"/>
          <p:cNvSpPr/>
          <p:nvPr/>
        </p:nvSpPr>
        <p:spPr>
          <a:xfrm>
            <a:off x="9630132" y="3271004"/>
            <a:ext cx="4136231" cy="4020622"/>
          </a:xfrm>
          <a:prstGeom prst="roundRect">
            <a:avLst>
              <a:gd name="adj" fmla="val 5526"/>
            </a:avLst>
          </a:prstGeom>
          <a:solidFill>
            <a:srgbClr val="FFFFFF"/>
          </a:solidFill>
          <a:ln w="15240">
            <a:solidFill>
              <a:srgbClr val="FF7047"/>
            </a:solidFill>
            <a:prstDash val="solid"/>
          </a:ln>
        </p:spPr>
      </p:sp>
      <p:sp>
        <p:nvSpPr>
          <p:cNvPr id="15" name="Shape 11"/>
          <p:cNvSpPr/>
          <p:nvPr/>
        </p:nvSpPr>
        <p:spPr>
          <a:xfrm>
            <a:off x="9892189" y="3533061"/>
            <a:ext cx="740569" cy="740569"/>
          </a:xfrm>
          <a:prstGeom prst="roundRect">
            <a:avLst>
              <a:gd name="adj" fmla="val 12346028"/>
            </a:avLst>
          </a:prstGeom>
          <a:solidFill>
            <a:srgbClr val="FF7047"/>
          </a:solidFill>
          <a:ln/>
        </p:spPr>
      </p:sp>
      <p:pic>
        <p:nvPicPr>
          <p:cNvPr id="16" name="Image 2" descr="preencoded.png">    </p:cNvPr>
          <p:cNvPicPr>
            <a:picLocks noChangeAspect="1"/>
          </p:cNvPicPr>
          <p:nvPr/>
        </p:nvPicPr>
        <p:blipFill>
          <a:blip r:embed="rId3"/>
          <a:stretch>
            <a:fillRect/>
          </a:stretch>
        </p:blipFill>
        <p:spPr>
          <a:xfrm>
            <a:off x="10095786" y="3694986"/>
            <a:ext cx="333256" cy="416600"/>
          </a:xfrm>
          <a:prstGeom prst="rect">
            <a:avLst/>
          </a:prstGeom>
        </p:spPr>
      </p:pic>
      <p:sp>
        <p:nvSpPr>
          <p:cNvPr id="17" name="Text 12"/>
          <p:cNvSpPr/>
          <p:nvPr/>
        </p:nvSpPr>
        <p:spPr>
          <a:xfrm>
            <a:off x="9892189" y="4520446"/>
            <a:ext cx="3557945" cy="385763"/>
          </a:xfrm>
          <a:prstGeom prst="rect">
            <a:avLst/>
          </a:prstGeom>
          <a:noFill/>
          <a:ln/>
        </p:spPr>
        <p:txBody>
          <a:bodyPr wrap="none" lIns="0" tIns="0" rIns="0" bIns="0" rtlCol="0" anchor="t"/>
          <a:lstStyle/>
          <a:p>
            <a:pPr algn="l" indent="0" marL="0">
              <a:lnSpc>
                <a:spcPts val="3000"/>
              </a:lnSpc>
              <a:buNone/>
            </a:pPr>
            <a:r>
              <a:rPr lang="en-US" sz="2400" dirty="0">
                <a:solidFill>
                  <a:srgbClr val="55575A"/>
                </a:solidFill>
                <a:latin typeface="Inter" pitchFamily="34" charset="0"/>
                <a:ea typeface="Inter" pitchFamily="34" charset="-122"/>
                <a:cs typeface="Inter" pitchFamily="34" charset="-120"/>
              </a:rPr>
              <a:t>Personalized Dashboard</a:t>
            </a:r>
            <a:endParaRPr lang="en-US" sz="2400" dirty="0"/>
          </a:p>
        </p:txBody>
      </p:sp>
      <p:sp>
        <p:nvSpPr>
          <p:cNvPr id="18" name="Text 13"/>
          <p:cNvSpPr/>
          <p:nvPr/>
        </p:nvSpPr>
        <p:spPr>
          <a:xfrm>
            <a:off x="9892189" y="5054322"/>
            <a:ext cx="3612118" cy="1580198"/>
          </a:xfrm>
          <a:prstGeom prst="rect">
            <a:avLst/>
          </a:prstGeom>
          <a:noFill/>
          <a:ln/>
        </p:spPr>
        <p:txBody>
          <a:bodyPr wrap="square" lIns="0" tIns="0" rIns="0" bIns="0" rtlCol="0" anchor="t"/>
          <a:lstStyle/>
          <a:p>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Manage and track multiple versions of your resume with ease, all from a centralized user dashboard.</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4147" y="624007"/>
            <a:ext cx="6649045" cy="709136"/>
          </a:xfrm>
          <a:prstGeom prst="rect">
            <a:avLst/>
          </a:prstGeom>
          <a:noFill/>
          <a:ln/>
        </p:spPr>
        <p:txBody>
          <a:bodyPr wrap="none" lIns="0" tIns="0" rIns="0" bIns="0" rtlCol="0" anchor="t"/>
          <a:lstStyle/>
          <a:p>
            <a:pPr algn="l" indent="0" marL="0">
              <a:lnSpc>
                <a:spcPts val="5550"/>
              </a:lnSpc>
              <a:buNone/>
            </a:pPr>
            <a:r>
              <a:rPr lang="en-US" sz="4450" dirty="0">
                <a:solidFill>
                  <a:srgbClr val="0C0D0F"/>
                </a:solidFill>
                <a:latin typeface="Inter" pitchFamily="34" charset="0"/>
                <a:ea typeface="Inter" pitchFamily="34" charset="-122"/>
                <a:cs typeface="Inter" pitchFamily="34" charset="-120"/>
              </a:rPr>
              <a:t>Key Features at a Glance</a:t>
            </a:r>
            <a:endParaRPr lang="en-US" sz="4450" dirty="0"/>
          </a:p>
        </p:txBody>
      </p:sp>
      <p:sp>
        <p:nvSpPr>
          <p:cNvPr id="3" name="Text 1"/>
          <p:cNvSpPr/>
          <p:nvPr/>
        </p:nvSpPr>
        <p:spPr>
          <a:xfrm>
            <a:off x="794147" y="1786890"/>
            <a:ext cx="13042106" cy="726043"/>
          </a:xfrm>
          <a:prstGeom prst="rect">
            <a:avLst/>
          </a:prstGeom>
          <a:noFill/>
          <a:ln/>
        </p:spPr>
        <p:txBody>
          <a:bodyPr wrap="square" lIns="0" tIns="0" rIns="0" bIns="0" rtlCol="0" anchor="t"/>
          <a:lstStyle/>
          <a:p>
            <a:pPr algn="l" indent="0" marL="0">
              <a:lnSpc>
                <a:spcPts val="2850"/>
              </a:lnSpc>
              <a:buNone/>
            </a:pPr>
            <a:r>
              <a:rPr lang="en-US" sz="1750" dirty="0">
                <a:solidFill>
                  <a:srgbClr val="55575A"/>
                </a:solidFill>
                <a:latin typeface="Manrope" pitchFamily="34" charset="0"/>
                <a:ea typeface="Manrope" pitchFamily="34" charset="-122"/>
                <a:cs typeface="Manrope" pitchFamily="34" charset="-120"/>
              </a:rPr>
              <a:t>The MERN Stack Resume Builder is packed with features designed to provide a comprehensive and efficient experience from start to finish.</a:t>
            </a:r>
            <a:endParaRPr lang="en-US" sz="1750" dirty="0"/>
          </a:p>
        </p:txBody>
      </p:sp>
      <p:sp>
        <p:nvSpPr>
          <p:cNvPr id="4" name="Text 2"/>
          <p:cNvSpPr/>
          <p:nvPr/>
        </p:nvSpPr>
        <p:spPr>
          <a:xfrm>
            <a:off x="794147" y="2995017"/>
            <a:ext cx="3586401" cy="354449"/>
          </a:xfrm>
          <a:prstGeom prst="rect">
            <a:avLst/>
          </a:prstGeom>
          <a:noFill/>
          <a:ln/>
        </p:spPr>
        <p:txBody>
          <a:bodyPr wrap="none" lIns="0" tIns="0" rIns="0" bIns="0" rtlCol="0" anchor="t"/>
          <a:lstStyle/>
          <a:p>
            <a:pPr algn="l" indent="0" marL="0">
              <a:lnSpc>
                <a:spcPts val="2750"/>
              </a:lnSpc>
              <a:buNone/>
            </a:pPr>
            <a:r>
              <a:rPr lang="en-US" sz="2200" dirty="0">
                <a:solidFill>
                  <a:srgbClr val="0C0D0F"/>
                </a:solidFill>
                <a:latin typeface="Inter" pitchFamily="34" charset="0"/>
                <a:ea typeface="Inter" pitchFamily="34" charset="-122"/>
                <a:cs typeface="Inter" pitchFamily="34" charset="-120"/>
              </a:rPr>
              <a:t>Seamless User Experience</a:t>
            </a:r>
            <a:endParaRPr lang="en-US" sz="2200" dirty="0"/>
          </a:p>
        </p:txBody>
      </p:sp>
      <p:sp>
        <p:nvSpPr>
          <p:cNvPr id="5" name="Text 3"/>
          <p:cNvSpPr/>
          <p:nvPr/>
        </p:nvSpPr>
        <p:spPr>
          <a:xfrm>
            <a:off x="794147" y="3576280"/>
            <a:ext cx="6244233" cy="3630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5575A"/>
                </a:solidFill>
                <a:latin typeface="Manrope" pitchFamily="34" charset="0"/>
                <a:ea typeface="Manrope" pitchFamily="34" charset="-122"/>
                <a:cs typeface="Manrope" pitchFamily="34" charset="-120"/>
              </a:rPr>
              <a:t>Intuitive Home Page with clear navigation.</a:t>
            </a:r>
            <a:endParaRPr lang="en-US" sz="1750" dirty="0"/>
          </a:p>
        </p:txBody>
      </p:sp>
      <p:sp>
        <p:nvSpPr>
          <p:cNvPr id="6" name="Text 4"/>
          <p:cNvSpPr/>
          <p:nvPr/>
        </p:nvSpPr>
        <p:spPr>
          <a:xfrm>
            <a:off x="794147" y="4018717"/>
            <a:ext cx="6244233" cy="726043"/>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55575A"/>
                </a:solidFill>
                <a:latin typeface="Manrope" pitchFamily="34" charset="0"/>
                <a:ea typeface="Manrope" pitchFamily="34" charset="-122"/>
                <a:cs typeface="Manrope" pitchFamily="34" charset="-120"/>
              </a:rPr>
              <a:t>Detailed About &amp; Contact Pages for support and information.</a:t>
            </a:r>
            <a:endParaRPr lang="en-US" sz="1750" dirty="0"/>
          </a:p>
        </p:txBody>
      </p:sp>
      <p:sp>
        <p:nvSpPr>
          <p:cNvPr id="7" name="Text 5"/>
          <p:cNvSpPr/>
          <p:nvPr/>
        </p:nvSpPr>
        <p:spPr>
          <a:xfrm>
            <a:off x="794147" y="4971574"/>
            <a:ext cx="3479006" cy="354449"/>
          </a:xfrm>
          <a:prstGeom prst="rect">
            <a:avLst/>
          </a:prstGeom>
          <a:noFill/>
          <a:ln/>
        </p:spPr>
        <p:txBody>
          <a:bodyPr wrap="none" lIns="0" tIns="0" rIns="0" bIns="0" rtlCol="0" anchor="t"/>
          <a:lstStyle/>
          <a:p>
            <a:pPr algn="l" indent="0" marL="0">
              <a:lnSpc>
                <a:spcPts val="2750"/>
              </a:lnSpc>
              <a:buNone/>
            </a:pPr>
            <a:r>
              <a:rPr lang="en-US" sz="2200" dirty="0">
                <a:solidFill>
                  <a:srgbClr val="0C0D0F"/>
                </a:solidFill>
                <a:latin typeface="Inter" pitchFamily="34" charset="0"/>
                <a:ea typeface="Inter" pitchFamily="34" charset="-122"/>
                <a:cs typeface="Inter" pitchFamily="34" charset="-120"/>
              </a:rPr>
              <a:t>Dynamic Resume Building</a:t>
            </a:r>
            <a:endParaRPr lang="en-US" sz="2200" dirty="0"/>
          </a:p>
        </p:txBody>
      </p:sp>
      <p:sp>
        <p:nvSpPr>
          <p:cNvPr id="8" name="Text 6"/>
          <p:cNvSpPr/>
          <p:nvPr/>
        </p:nvSpPr>
        <p:spPr>
          <a:xfrm>
            <a:off x="794147" y="5552837"/>
            <a:ext cx="6244233" cy="3630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5575A"/>
                </a:solidFill>
                <a:latin typeface="Manrope" pitchFamily="34" charset="0"/>
                <a:ea typeface="Manrope" pitchFamily="34" charset="-122"/>
                <a:cs typeface="Manrope" pitchFamily="34" charset="-120"/>
              </a:rPr>
              <a:t>Live typing interface with instant preview updates.</a:t>
            </a:r>
            <a:endParaRPr lang="en-US" sz="1750" dirty="0"/>
          </a:p>
        </p:txBody>
      </p:sp>
      <p:sp>
        <p:nvSpPr>
          <p:cNvPr id="9" name="Text 7"/>
          <p:cNvSpPr/>
          <p:nvPr/>
        </p:nvSpPr>
        <p:spPr>
          <a:xfrm>
            <a:off x="794147" y="5995273"/>
            <a:ext cx="6244233" cy="726043"/>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55575A"/>
                </a:solidFill>
                <a:latin typeface="Manrope" pitchFamily="34" charset="0"/>
                <a:ea typeface="Manrope" pitchFamily="34" charset="-122"/>
                <a:cs typeface="Manrope" pitchFamily="34" charset="-120"/>
              </a:rPr>
              <a:t>Real-time ATS scoring and visual graphs for immediate feedback.</a:t>
            </a:r>
            <a:endParaRPr lang="en-US" sz="1750" dirty="0"/>
          </a:p>
        </p:txBody>
      </p:sp>
      <p:sp>
        <p:nvSpPr>
          <p:cNvPr id="10" name="Text 8"/>
          <p:cNvSpPr/>
          <p:nvPr/>
        </p:nvSpPr>
        <p:spPr>
          <a:xfrm>
            <a:off x="794147" y="6800731"/>
            <a:ext cx="6244233" cy="3630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5575A"/>
                </a:solidFill>
                <a:latin typeface="Manrope" pitchFamily="34" charset="0"/>
                <a:ea typeface="Manrope" pitchFamily="34" charset="-122"/>
                <a:cs typeface="Manrope" pitchFamily="34" charset="-120"/>
              </a:rPr>
              <a:t>Interactive domain and skill analysis with live graphs.</a:t>
            </a:r>
            <a:endParaRPr lang="en-US" sz="1750" dirty="0"/>
          </a:p>
        </p:txBody>
      </p:sp>
      <p:sp>
        <p:nvSpPr>
          <p:cNvPr id="11" name="Text 9"/>
          <p:cNvSpPr/>
          <p:nvPr/>
        </p:nvSpPr>
        <p:spPr>
          <a:xfrm>
            <a:off x="7599640" y="2995017"/>
            <a:ext cx="4339233" cy="354449"/>
          </a:xfrm>
          <a:prstGeom prst="rect">
            <a:avLst/>
          </a:prstGeom>
          <a:noFill/>
          <a:ln/>
        </p:spPr>
        <p:txBody>
          <a:bodyPr wrap="none" lIns="0" tIns="0" rIns="0" bIns="0" rtlCol="0" anchor="t"/>
          <a:lstStyle/>
          <a:p>
            <a:pPr algn="l" indent="0" marL="0">
              <a:lnSpc>
                <a:spcPts val="2750"/>
              </a:lnSpc>
              <a:buNone/>
            </a:pPr>
            <a:r>
              <a:rPr lang="en-US" sz="2200" dirty="0">
                <a:solidFill>
                  <a:srgbClr val="0C0D0F"/>
                </a:solidFill>
                <a:latin typeface="Inter" pitchFamily="34" charset="0"/>
                <a:ea typeface="Inter" pitchFamily="34" charset="-122"/>
                <a:cs typeface="Inter" pitchFamily="34" charset="-120"/>
              </a:rPr>
              <a:t>Robust Management &amp; Analytics</a:t>
            </a:r>
            <a:endParaRPr lang="en-US" sz="2200" dirty="0"/>
          </a:p>
        </p:txBody>
      </p:sp>
      <p:sp>
        <p:nvSpPr>
          <p:cNvPr id="12" name="Text 10"/>
          <p:cNvSpPr/>
          <p:nvPr/>
        </p:nvSpPr>
        <p:spPr>
          <a:xfrm>
            <a:off x="7599640" y="3576280"/>
            <a:ext cx="6244233" cy="726043"/>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55575A"/>
                </a:solidFill>
                <a:latin typeface="Manrope" pitchFamily="34" charset="0"/>
                <a:ea typeface="Manrope" pitchFamily="34" charset="-122"/>
                <a:cs typeface="Manrope" pitchFamily="34" charset="-120"/>
              </a:rPr>
              <a:t>Personalized User Dashboard for managing saved resumes.</a:t>
            </a:r>
            <a:endParaRPr lang="en-US" sz="1750" dirty="0"/>
          </a:p>
        </p:txBody>
      </p:sp>
      <p:sp>
        <p:nvSpPr>
          <p:cNvPr id="13" name="Text 11"/>
          <p:cNvSpPr/>
          <p:nvPr/>
        </p:nvSpPr>
        <p:spPr>
          <a:xfrm>
            <a:off x="7599640" y="4381738"/>
            <a:ext cx="6244233" cy="726043"/>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55575A"/>
                </a:solidFill>
                <a:latin typeface="Manrope" pitchFamily="34" charset="0"/>
                <a:ea typeface="Manrope" pitchFamily="34" charset="-122"/>
                <a:cs typeface="Manrope" pitchFamily="34" charset="-120"/>
              </a:rPr>
              <a:t>In-depth analytics for saved resumes, including domain-wise scores.</a:t>
            </a:r>
            <a:endParaRPr lang="en-US" sz="1750" dirty="0"/>
          </a:p>
        </p:txBody>
      </p:sp>
      <p:sp>
        <p:nvSpPr>
          <p:cNvPr id="14" name="Text 12"/>
          <p:cNvSpPr/>
          <p:nvPr/>
        </p:nvSpPr>
        <p:spPr>
          <a:xfrm>
            <a:off x="7599640" y="5187196"/>
            <a:ext cx="6244233" cy="3630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5575A"/>
                </a:solidFill>
                <a:latin typeface="Manrope" pitchFamily="34" charset="0"/>
                <a:ea typeface="Manrope" pitchFamily="34" charset="-122"/>
                <a:cs typeface="Manrope" pitchFamily="34" charset="-120"/>
              </a:rPr>
              <a:t>Professional PDF/Word export for easy sharing.</a:t>
            </a:r>
            <a:endParaRPr lang="en-US" sz="1750" dirty="0"/>
          </a:p>
        </p:txBody>
      </p:sp>
      <p:sp>
        <p:nvSpPr>
          <p:cNvPr id="15" name="Text 13"/>
          <p:cNvSpPr/>
          <p:nvPr/>
        </p:nvSpPr>
        <p:spPr>
          <a:xfrm>
            <a:off x="7599640" y="5777032"/>
            <a:ext cx="4351734" cy="354449"/>
          </a:xfrm>
          <a:prstGeom prst="rect">
            <a:avLst/>
          </a:prstGeom>
          <a:noFill/>
          <a:ln/>
        </p:spPr>
        <p:txBody>
          <a:bodyPr wrap="none" lIns="0" tIns="0" rIns="0" bIns="0" rtlCol="0" anchor="t"/>
          <a:lstStyle/>
          <a:p>
            <a:pPr algn="l" indent="0" marL="0">
              <a:lnSpc>
                <a:spcPts val="2750"/>
              </a:lnSpc>
              <a:buNone/>
            </a:pPr>
            <a:r>
              <a:rPr lang="en-US" sz="2200" dirty="0">
                <a:solidFill>
                  <a:srgbClr val="0C0D0F"/>
                </a:solidFill>
                <a:latin typeface="Inter" pitchFamily="34" charset="0"/>
                <a:ea typeface="Inter" pitchFamily="34" charset="-122"/>
                <a:cs typeface="Inter" pitchFamily="34" charset="-120"/>
              </a:rPr>
              <a:t>Secure &amp; Modern Authentication</a:t>
            </a:r>
            <a:endParaRPr lang="en-US" sz="2200" dirty="0"/>
          </a:p>
        </p:txBody>
      </p:sp>
      <p:sp>
        <p:nvSpPr>
          <p:cNvPr id="16" name="Text 14"/>
          <p:cNvSpPr/>
          <p:nvPr/>
        </p:nvSpPr>
        <p:spPr>
          <a:xfrm>
            <a:off x="7599640" y="6358295"/>
            <a:ext cx="6244233" cy="726043"/>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55575A"/>
                </a:solidFill>
                <a:latin typeface="Manrope" pitchFamily="34" charset="0"/>
                <a:ea typeface="Manrope" pitchFamily="34" charset="-122"/>
                <a:cs typeface="Manrope" pitchFamily="34" charset="-120"/>
              </a:rPr>
              <a:t>Flexible sign-up/login options: Google, GitHub, or manual.</a:t>
            </a:r>
            <a:endParaRPr lang="en-US" sz="1750" dirty="0"/>
          </a:p>
        </p:txBody>
      </p:sp>
      <p:sp>
        <p:nvSpPr>
          <p:cNvPr id="17" name="Text 15"/>
          <p:cNvSpPr/>
          <p:nvPr/>
        </p:nvSpPr>
        <p:spPr>
          <a:xfrm>
            <a:off x="7599640" y="7163753"/>
            <a:ext cx="6244233" cy="363022"/>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55575A"/>
                </a:solidFill>
                <a:latin typeface="Manrope" pitchFamily="34" charset="0"/>
                <a:ea typeface="Manrope" pitchFamily="34" charset="-122"/>
                <a:cs typeface="Manrope" pitchFamily="34" charset="-120"/>
              </a:rPr>
              <a:t>Utilizes OAuth and JWT for secure access.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72095" y="358973"/>
            <a:ext cx="5209223" cy="407908"/>
          </a:xfrm>
          <a:prstGeom prst="rect">
            <a:avLst/>
          </a:prstGeom>
          <a:noFill/>
          <a:ln/>
        </p:spPr>
        <p:txBody>
          <a:bodyPr wrap="none" lIns="0" tIns="0" rIns="0" bIns="0" rtlCol="0" anchor="t"/>
          <a:lstStyle/>
          <a:p>
            <a:pPr algn="l" indent="0" marL="0">
              <a:lnSpc>
                <a:spcPts val="3200"/>
              </a:lnSpc>
              <a:buNone/>
            </a:pPr>
            <a:r>
              <a:rPr lang="en-US" sz="2550" dirty="0">
                <a:solidFill>
                  <a:srgbClr val="0C0D0F"/>
                </a:solidFill>
                <a:latin typeface="Inter" pitchFamily="34" charset="0"/>
                <a:ea typeface="Inter" pitchFamily="34" charset="-122"/>
                <a:cs typeface="Inter" pitchFamily="34" charset="-120"/>
              </a:rPr>
              <a:t>ATS Scoring and Domain Analysis</a:t>
            </a:r>
            <a:endParaRPr lang="en-US" sz="2550" dirty="0"/>
          </a:p>
        </p:txBody>
      </p:sp>
      <p:sp>
        <p:nvSpPr>
          <p:cNvPr id="3" name="Text 1"/>
          <p:cNvSpPr/>
          <p:nvPr/>
        </p:nvSpPr>
        <p:spPr>
          <a:xfrm>
            <a:off x="572095" y="1027867"/>
            <a:ext cx="13486209" cy="208717"/>
          </a:xfrm>
          <a:prstGeom prst="rect">
            <a:avLst/>
          </a:prstGeom>
          <a:noFill/>
          <a:ln/>
        </p:spPr>
        <p:txBody>
          <a:bodyPr wrap="none" lIns="0" tIns="0" rIns="0" bIns="0" rtlCol="0" anchor="t"/>
          <a:lstStyle/>
          <a:p>
            <a:pPr algn="l" indent="0" marL="0">
              <a:lnSpc>
                <a:spcPts val="1600"/>
              </a:lnSpc>
              <a:buNone/>
            </a:pPr>
            <a:r>
              <a:rPr lang="en-US" sz="1000" dirty="0">
                <a:solidFill>
                  <a:srgbClr val="55575A"/>
                </a:solidFill>
                <a:latin typeface="Manrope" pitchFamily="34" charset="0"/>
                <a:ea typeface="Manrope" pitchFamily="34" charset="-122"/>
                <a:cs typeface="Manrope" pitchFamily="34" charset="-120"/>
              </a:rPr>
              <a:t>Our innovative ATS scoring mechanism and domain analysis tools provide unparalleled insights, helping users fine-tune their resumes for optimal performance against automated screening systems.</a:t>
            </a:r>
            <a:endParaRPr lang="en-US" sz="1000" dirty="0"/>
          </a:p>
        </p:txBody>
      </p:sp>
      <p:pic>
        <p:nvPicPr>
          <p:cNvPr id="4" name="Image 0" descr="preencoded.png">    </p:cNvPr>
          <p:cNvPicPr>
            <a:picLocks noChangeAspect="1"/>
          </p:cNvPicPr>
          <p:nvPr/>
        </p:nvPicPr>
        <p:blipFill>
          <a:blip r:embed="rId1"/>
          <a:stretch>
            <a:fillRect/>
          </a:stretch>
        </p:blipFill>
        <p:spPr>
          <a:xfrm>
            <a:off x="572095" y="1530191"/>
            <a:ext cx="7964329" cy="4459962"/>
          </a:xfrm>
          <a:prstGeom prst="rect">
            <a:avLst/>
          </a:prstGeom>
        </p:spPr>
      </p:pic>
      <p:sp>
        <p:nvSpPr>
          <p:cNvPr id="5" name="Text 2"/>
          <p:cNvSpPr/>
          <p:nvPr/>
        </p:nvSpPr>
        <p:spPr>
          <a:xfrm>
            <a:off x="8862417" y="1500783"/>
            <a:ext cx="5203388" cy="1043583"/>
          </a:xfrm>
          <a:prstGeom prst="rect">
            <a:avLst/>
          </a:prstGeom>
          <a:noFill/>
          <a:ln/>
        </p:spPr>
        <p:txBody>
          <a:bodyPr wrap="square" lIns="0" tIns="0" rIns="0" bIns="0" rtlCol="0" anchor="t"/>
          <a:lstStyle/>
          <a:p>
            <a:pPr algn="l" indent="0" marL="0">
              <a:lnSpc>
                <a:spcPts val="1600"/>
              </a:lnSpc>
              <a:buNone/>
            </a:pPr>
            <a:r>
              <a:rPr lang="en-US" sz="1000" dirty="0">
                <a:solidFill>
                  <a:srgbClr val="55575A"/>
                </a:solidFill>
                <a:latin typeface="Manrope" pitchFamily="34" charset="0"/>
                <a:ea typeface="Manrope" pitchFamily="34" charset="-122"/>
                <a:cs typeface="Manrope" pitchFamily="34" charset="-120"/>
              </a:rPr>
              <a:t>The bar chart above illustrates a sample ATS score breakdown by domain. Users receive a score for various sections like "Technical Skills," "Experience," and "Education," alongside specific feedback on areas for improvement. This data empowers them to make targeted adjustments, significantly increasing their chances of passing initial ATS screenings.</a:t>
            </a:r>
            <a:endParaRPr lang="en-US" sz="1000" dirty="0"/>
          </a:p>
        </p:txBody>
      </p:sp>
      <p:sp>
        <p:nvSpPr>
          <p:cNvPr id="6" name="Text 3"/>
          <p:cNvSpPr/>
          <p:nvPr/>
        </p:nvSpPr>
        <p:spPr>
          <a:xfrm>
            <a:off x="8862417" y="2661761"/>
            <a:ext cx="5203388" cy="626150"/>
          </a:xfrm>
          <a:prstGeom prst="rect">
            <a:avLst/>
          </a:prstGeom>
          <a:noFill/>
          <a:ln/>
        </p:spPr>
        <p:txBody>
          <a:bodyPr wrap="square" lIns="0" tIns="0" rIns="0" bIns="0" rtlCol="0" anchor="t"/>
          <a:lstStyle/>
          <a:p>
            <a:pPr algn="l" indent="0" marL="0">
              <a:lnSpc>
                <a:spcPts val="1600"/>
              </a:lnSpc>
              <a:buNone/>
            </a:pPr>
            <a:r>
              <a:rPr lang="en-US" sz="1000" dirty="0">
                <a:solidFill>
                  <a:srgbClr val="55575A"/>
                </a:solidFill>
                <a:latin typeface="Manrope" pitchFamily="34" charset="0"/>
                <a:ea typeface="Manrope" pitchFamily="34" charset="-122"/>
                <a:cs typeface="Manrope" pitchFamily="34" charset="-120"/>
              </a:rPr>
              <a:t>Beyond overall scores, the platform tracks strong and weak domains, providing interactive graphs that allow users to visualize their resume's strengths and weaknesses at a glance.</a:t>
            </a:r>
            <a:endParaRPr lang="en-US" sz="1000" dirty="0"/>
          </a:p>
        </p:txBody>
      </p:sp>
      <p:pic>
        <p:nvPicPr>
          <p:cNvPr id="7" name="Image 1" descr="preencoded.png">    </p:cNvPr>
          <p:cNvPicPr>
            <a:picLocks noChangeAspect="1"/>
          </p:cNvPicPr>
          <p:nvPr/>
        </p:nvPicPr>
        <p:blipFill>
          <a:blip r:embed="rId2"/>
          <a:stretch>
            <a:fillRect/>
          </a:stretch>
        </p:blipFill>
        <p:spPr>
          <a:xfrm>
            <a:off x="8862417" y="3434715"/>
            <a:ext cx="5203388" cy="520338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72095" y="409099"/>
            <a:ext cx="7037427" cy="464939"/>
          </a:xfrm>
          <a:prstGeom prst="rect">
            <a:avLst/>
          </a:prstGeom>
          <a:noFill/>
          <a:ln/>
        </p:spPr>
        <p:txBody>
          <a:bodyPr wrap="none" lIns="0" tIns="0" rIns="0" bIns="0" rtlCol="0" anchor="t"/>
          <a:lstStyle/>
          <a:p>
            <a:pPr algn="l" indent="0" marL="0">
              <a:lnSpc>
                <a:spcPts val="3650"/>
              </a:lnSpc>
              <a:buNone/>
            </a:pPr>
            <a:r>
              <a:rPr lang="en-US" sz="2900" dirty="0">
                <a:solidFill>
                  <a:srgbClr val="0C0D0F"/>
                </a:solidFill>
                <a:latin typeface="Inter" pitchFamily="34" charset="0"/>
                <a:ea typeface="Inter" pitchFamily="34" charset="-122"/>
                <a:cs typeface="Inter" pitchFamily="34" charset="-120"/>
              </a:rPr>
              <a:t>Under the Hood: Our Robust Tech Stack</a:t>
            </a:r>
            <a:endParaRPr lang="en-US" sz="2900" dirty="0"/>
          </a:p>
        </p:txBody>
      </p:sp>
      <p:sp>
        <p:nvSpPr>
          <p:cNvPr id="3" name="Text 1"/>
          <p:cNvSpPr/>
          <p:nvPr/>
        </p:nvSpPr>
        <p:spPr>
          <a:xfrm>
            <a:off x="572095" y="1171575"/>
            <a:ext cx="13486209" cy="238125"/>
          </a:xfrm>
          <a:prstGeom prst="rect">
            <a:avLst/>
          </a:prstGeom>
          <a:noFill/>
          <a:ln/>
        </p:spPr>
        <p:txBody>
          <a:bodyPr wrap="none" lIns="0" tIns="0" rIns="0" bIns="0" rtlCol="0" anchor="t"/>
          <a:lstStyle/>
          <a:p>
            <a:pPr algn="l" indent="0" marL="0">
              <a:lnSpc>
                <a:spcPts val="1850"/>
              </a:lnSpc>
              <a:buNone/>
            </a:pPr>
            <a:r>
              <a:rPr lang="en-US" sz="1150" dirty="0">
                <a:solidFill>
                  <a:srgbClr val="55575A"/>
                </a:solidFill>
                <a:latin typeface="Manrope" pitchFamily="34" charset="0"/>
                <a:ea typeface="Manrope" pitchFamily="34" charset="-122"/>
                <a:cs typeface="Manrope" pitchFamily="34" charset="-120"/>
              </a:rPr>
              <a:t>Built on the robust MERN stack, our resume builder leverages modern web technologies to deliver a fast, responsive, and secure application.</a:t>
            </a:r>
            <a:endParaRPr lang="en-US" sz="1150" dirty="0"/>
          </a:p>
        </p:txBody>
      </p:sp>
      <p:pic>
        <p:nvPicPr>
          <p:cNvPr id="4" name="Image 0" descr="preencoded.png">    </p:cNvPr>
          <p:cNvPicPr>
            <a:picLocks noChangeAspect="1"/>
          </p:cNvPicPr>
          <p:nvPr/>
        </p:nvPicPr>
        <p:blipFill>
          <a:blip r:embed="rId1"/>
          <a:stretch>
            <a:fillRect/>
          </a:stretch>
        </p:blipFill>
        <p:spPr>
          <a:xfrm>
            <a:off x="3109079" y="1576983"/>
            <a:ext cx="1668899" cy="1333381"/>
          </a:xfrm>
          <a:prstGeom prst="rect">
            <a:avLst/>
          </a:prstGeom>
        </p:spPr>
      </p:pic>
      <p:sp>
        <p:nvSpPr>
          <p:cNvPr id="5" name="Text 2"/>
          <p:cNvSpPr/>
          <p:nvPr/>
        </p:nvSpPr>
        <p:spPr>
          <a:xfrm>
            <a:off x="3838813" y="2290524"/>
            <a:ext cx="209193" cy="261461"/>
          </a:xfrm>
          <a:prstGeom prst="rect">
            <a:avLst/>
          </a:prstGeom>
          <a:noFill/>
          <a:ln/>
        </p:spPr>
        <p:txBody>
          <a:bodyPr wrap="none" lIns="0" tIns="0" rIns="0" bIns="0" rtlCol="0" anchor="t"/>
          <a:lstStyle/>
          <a:p>
            <a:pPr algn="ctr" indent="0" marL="0">
              <a:lnSpc>
                <a:spcPts val="2600"/>
              </a:lnSpc>
              <a:buNone/>
            </a:pPr>
            <a:r>
              <a:rPr lang="en-US" sz="1600" dirty="0">
                <a:solidFill>
                  <a:srgbClr val="55575A"/>
                </a:solidFill>
                <a:latin typeface="Inter" pitchFamily="34" charset="0"/>
                <a:ea typeface="Inter" pitchFamily="34" charset="-122"/>
                <a:cs typeface="Inter" pitchFamily="34" charset="-120"/>
              </a:rPr>
              <a:t>1</a:t>
            </a:r>
            <a:endParaRPr lang="en-US" sz="1600" dirty="0"/>
          </a:p>
        </p:txBody>
      </p:sp>
      <p:sp>
        <p:nvSpPr>
          <p:cNvPr id="6" name="Text 3"/>
          <p:cNvSpPr/>
          <p:nvPr/>
        </p:nvSpPr>
        <p:spPr>
          <a:xfrm>
            <a:off x="4926687" y="1725692"/>
            <a:ext cx="1859637" cy="232410"/>
          </a:xfrm>
          <a:prstGeom prst="rect">
            <a:avLst/>
          </a:prstGeom>
          <a:noFill/>
          <a:ln/>
        </p:spPr>
        <p:txBody>
          <a:bodyPr wrap="none" lIns="0" tIns="0" rIns="0" bIns="0" rtlCol="0" anchor="t"/>
          <a:lstStyle/>
          <a:p>
            <a:pPr algn="l" indent="0" marL="0">
              <a:lnSpc>
                <a:spcPts val="1800"/>
              </a:lnSpc>
              <a:buNone/>
            </a:pPr>
            <a:r>
              <a:rPr lang="en-US" sz="1450" dirty="0">
                <a:solidFill>
                  <a:srgbClr val="55575A"/>
                </a:solidFill>
                <a:latin typeface="Inter" pitchFamily="34" charset="0"/>
                <a:ea typeface="Inter" pitchFamily="34" charset="-122"/>
                <a:cs typeface="Inter" pitchFamily="34" charset="-120"/>
              </a:rPr>
              <a:t>Frontend</a:t>
            </a:r>
            <a:endParaRPr lang="en-US" sz="1450" dirty="0"/>
          </a:p>
        </p:txBody>
      </p:sp>
      <p:sp>
        <p:nvSpPr>
          <p:cNvPr id="7" name="Text 4"/>
          <p:cNvSpPr/>
          <p:nvPr/>
        </p:nvSpPr>
        <p:spPr>
          <a:xfrm>
            <a:off x="4926687" y="2047280"/>
            <a:ext cx="3832860" cy="714375"/>
          </a:xfrm>
          <a:prstGeom prst="rect">
            <a:avLst/>
          </a:prstGeom>
          <a:noFill/>
          <a:ln/>
        </p:spPr>
        <p:txBody>
          <a:bodyPr wrap="square" lIns="0" tIns="0" rIns="0" bIns="0" rtlCol="0" anchor="t"/>
          <a:lstStyle/>
          <a:p>
            <a:pPr algn="l" indent="0" marL="0">
              <a:lnSpc>
                <a:spcPts val="1850"/>
              </a:lnSpc>
              <a:buNone/>
            </a:pPr>
            <a:r>
              <a:rPr lang="en-US" sz="1150" b="1" dirty="0">
                <a:solidFill>
                  <a:srgbClr val="55575A"/>
                </a:solidFill>
                <a:latin typeface="Manrope" pitchFamily="34" charset="0"/>
                <a:ea typeface="Manrope" pitchFamily="34" charset="-122"/>
                <a:cs typeface="Manrope" pitchFamily="34" charset="-120"/>
              </a:rPr>
              <a:t>React:</a:t>
            </a:r>
            <a:pPr algn="l" indent="0" marL="0">
              <a:lnSpc>
                <a:spcPts val="1850"/>
              </a:lnSpc>
              <a:buNone/>
            </a:pPr>
            <a:r>
              <a:rPr lang="en-US" sz="1150" dirty="0">
                <a:solidFill>
                  <a:srgbClr val="55575A"/>
                </a:solidFill>
                <a:latin typeface="Manrope" pitchFamily="34" charset="0"/>
                <a:ea typeface="Manrope" pitchFamily="34" charset="-122"/>
                <a:cs typeface="Manrope" pitchFamily="34" charset="-120"/>
              </a:rPr>
              <a:t> Dynamic and interactive user interfaces. </a:t>
            </a:r>
            <a:pPr algn="l" indent="0" marL="0">
              <a:lnSpc>
                <a:spcPts val="1850"/>
              </a:lnSpc>
              <a:buNone/>
            </a:pPr>
            <a:r>
              <a:rPr lang="en-US" sz="1150" b="1" dirty="0">
                <a:solidFill>
                  <a:srgbClr val="55575A"/>
                </a:solidFill>
                <a:latin typeface="Manrope" pitchFamily="34" charset="0"/>
                <a:ea typeface="Manrope" pitchFamily="34" charset="-122"/>
                <a:cs typeface="Manrope" pitchFamily="34" charset="-120"/>
              </a:rPr>
              <a:t>Tailwind CSS / Custom CSS:</a:t>
            </a:r>
            <a:pPr algn="l" indent="0" marL="0">
              <a:lnSpc>
                <a:spcPts val="1850"/>
              </a:lnSpc>
              <a:buNone/>
            </a:pPr>
            <a:r>
              <a:rPr lang="en-US" sz="1150" dirty="0">
                <a:solidFill>
                  <a:srgbClr val="55575A"/>
                </a:solidFill>
                <a:latin typeface="Manrope" pitchFamily="34" charset="0"/>
                <a:ea typeface="Manrope" pitchFamily="34" charset="-122"/>
                <a:cs typeface="Manrope" pitchFamily="34" charset="-120"/>
              </a:rPr>
              <a:t> Clean, responsive design. </a:t>
            </a:r>
            <a:pPr algn="l" indent="0" marL="0">
              <a:lnSpc>
                <a:spcPts val="1850"/>
              </a:lnSpc>
              <a:buNone/>
            </a:pPr>
            <a:r>
              <a:rPr lang="en-US" sz="1150" b="1" dirty="0">
                <a:solidFill>
                  <a:srgbClr val="55575A"/>
                </a:solidFill>
                <a:latin typeface="Manrope" pitchFamily="34" charset="0"/>
                <a:ea typeface="Manrope" pitchFamily="34" charset="-122"/>
                <a:cs typeface="Manrope" pitchFamily="34" charset="-120"/>
              </a:rPr>
              <a:t>Chart.js / Recharts:</a:t>
            </a:r>
            <a:pPr algn="l" indent="0" marL="0">
              <a:lnSpc>
                <a:spcPts val="1850"/>
              </a:lnSpc>
              <a:buNone/>
            </a:pPr>
            <a:r>
              <a:rPr lang="en-US" sz="1150" dirty="0">
                <a:solidFill>
                  <a:srgbClr val="55575A"/>
                </a:solidFill>
                <a:latin typeface="Manrope" pitchFamily="34" charset="0"/>
                <a:ea typeface="Manrope" pitchFamily="34" charset="-122"/>
                <a:cs typeface="Manrope" pitchFamily="34" charset="-120"/>
              </a:rPr>
              <a:t> Powerful data visualization.</a:t>
            </a:r>
            <a:endParaRPr lang="en-US" sz="1150" dirty="0"/>
          </a:p>
        </p:txBody>
      </p:sp>
      <p:sp>
        <p:nvSpPr>
          <p:cNvPr id="8" name="Shape 5"/>
          <p:cNvSpPr/>
          <p:nvPr/>
        </p:nvSpPr>
        <p:spPr>
          <a:xfrm>
            <a:off x="4815126" y="2925128"/>
            <a:ext cx="9206032" cy="7620"/>
          </a:xfrm>
          <a:prstGeom prst="roundRect">
            <a:avLst>
              <a:gd name="adj" fmla="val 1757196"/>
            </a:avLst>
          </a:prstGeom>
          <a:solidFill>
            <a:srgbClr val="FF7047"/>
          </a:solidFill>
          <a:ln/>
        </p:spPr>
      </p:sp>
      <p:pic>
        <p:nvPicPr>
          <p:cNvPr id="9" name="Image 1" descr="preencoded.png">    </p:cNvPr>
          <p:cNvPicPr>
            <a:picLocks noChangeAspect="1"/>
          </p:cNvPicPr>
          <p:nvPr/>
        </p:nvPicPr>
        <p:blipFill>
          <a:blip r:embed="rId2"/>
          <a:stretch>
            <a:fillRect/>
          </a:stretch>
        </p:blipFill>
        <p:spPr>
          <a:xfrm>
            <a:off x="2274689" y="2947511"/>
            <a:ext cx="3337798" cy="1333381"/>
          </a:xfrm>
          <a:prstGeom prst="rect">
            <a:avLst/>
          </a:prstGeom>
        </p:spPr>
      </p:pic>
      <p:sp>
        <p:nvSpPr>
          <p:cNvPr id="10" name="Text 6"/>
          <p:cNvSpPr/>
          <p:nvPr/>
        </p:nvSpPr>
        <p:spPr>
          <a:xfrm>
            <a:off x="3838932" y="3483412"/>
            <a:ext cx="209193" cy="261461"/>
          </a:xfrm>
          <a:prstGeom prst="rect">
            <a:avLst/>
          </a:prstGeom>
          <a:noFill/>
          <a:ln/>
        </p:spPr>
        <p:txBody>
          <a:bodyPr wrap="none" lIns="0" tIns="0" rIns="0" bIns="0" rtlCol="0" anchor="t"/>
          <a:lstStyle/>
          <a:p>
            <a:pPr algn="ctr" indent="0" marL="0">
              <a:lnSpc>
                <a:spcPts val="2600"/>
              </a:lnSpc>
              <a:buNone/>
            </a:pPr>
            <a:r>
              <a:rPr lang="en-US" sz="1600" dirty="0">
                <a:solidFill>
                  <a:srgbClr val="55575A"/>
                </a:solidFill>
                <a:latin typeface="Inter" pitchFamily="34" charset="0"/>
                <a:ea typeface="Inter" pitchFamily="34" charset="-122"/>
                <a:cs typeface="Inter" pitchFamily="34" charset="-120"/>
              </a:rPr>
              <a:t>2</a:t>
            </a:r>
            <a:endParaRPr lang="en-US" sz="1600" dirty="0"/>
          </a:p>
        </p:txBody>
      </p:sp>
      <p:sp>
        <p:nvSpPr>
          <p:cNvPr id="11" name="Text 7"/>
          <p:cNvSpPr/>
          <p:nvPr/>
        </p:nvSpPr>
        <p:spPr>
          <a:xfrm>
            <a:off x="5761196" y="3215283"/>
            <a:ext cx="1859637" cy="232410"/>
          </a:xfrm>
          <a:prstGeom prst="rect">
            <a:avLst/>
          </a:prstGeom>
          <a:noFill/>
          <a:ln/>
        </p:spPr>
        <p:txBody>
          <a:bodyPr wrap="none" lIns="0" tIns="0" rIns="0" bIns="0" rtlCol="0" anchor="t"/>
          <a:lstStyle/>
          <a:p>
            <a:pPr algn="l" indent="0" marL="0">
              <a:lnSpc>
                <a:spcPts val="1800"/>
              </a:lnSpc>
              <a:buNone/>
            </a:pPr>
            <a:r>
              <a:rPr lang="en-US" sz="1450" dirty="0">
                <a:solidFill>
                  <a:srgbClr val="55575A"/>
                </a:solidFill>
                <a:latin typeface="Inter" pitchFamily="34" charset="0"/>
                <a:ea typeface="Inter" pitchFamily="34" charset="-122"/>
                <a:cs typeface="Inter" pitchFamily="34" charset="-120"/>
              </a:rPr>
              <a:t>Backend</a:t>
            </a:r>
            <a:endParaRPr lang="en-US" sz="1450" dirty="0"/>
          </a:p>
        </p:txBody>
      </p:sp>
      <p:sp>
        <p:nvSpPr>
          <p:cNvPr id="12" name="Text 8"/>
          <p:cNvSpPr/>
          <p:nvPr/>
        </p:nvSpPr>
        <p:spPr>
          <a:xfrm>
            <a:off x="5761196" y="3536871"/>
            <a:ext cx="3117294" cy="476250"/>
          </a:xfrm>
          <a:prstGeom prst="rect">
            <a:avLst/>
          </a:prstGeom>
          <a:noFill/>
          <a:ln/>
        </p:spPr>
        <p:txBody>
          <a:bodyPr wrap="square" lIns="0" tIns="0" rIns="0" bIns="0" rtlCol="0" anchor="t"/>
          <a:lstStyle/>
          <a:p>
            <a:pPr algn="l" indent="0" marL="0">
              <a:lnSpc>
                <a:spcPts val="1850"/>
              </a:lnSpc>
              <a:buNone/>
            </a:pPr>
            <a:r>
              <a:rPr lang="en-US" sz="1150" b="1" dirty="0">
                <a:solidFill>
                  <a:srgbClr val="55575A"/>
                </a:solidFill>
                <a:latin typeface="Manrope" pitchFamily="34" charset="0"/>
                <a:ea typeface="Manrope" pitchFamily="34" charset="-122"/>
                <a:cs typeface="Manrope" pitchFamily="34" charset="-120"/>
              </a:rPr>
              <a:t>Node.js:</a:t>
            </a:r>
            <a:pPr algn="l" indent="0" marL="0">
              <a:lnSpc>
                <a:spcPts val="1850"/>
              </a:lnSpc>
              <a:buNone/>
            </a:pPr>
            <a:r>
              <a:rPr lang="en-US" sz="1150" dirty="0">
                <a:solidFill>
                  <a:srgbClr val="55575A"/>
                </a:solidFill>
                <a:latin typeface="Manrope" pitchFamily="34" charset="0"/>
                <a:ea typeface="Manrope" pitchFamily="34" charset="-122"/>
                <a:cs typeface="Manrope" pitchFamily="34" charset="-120"/>
              </a:rPr>
              <a:t> Server-side execution environment. </a:t>
            </a:r>
            <a:pPr algn="l" indent="0" marL="0">
              <a:lnSpc>
                <a:spcPts val="1850"/>
              </a:lnSpc>
              <a:buNone/>
            </a:pPr>
            <a:r>
              <a:rPr lang="en-US" sz="1150" b="1" dirty="0">
                <a:solidFill>
                  <a:srgbClr val="55575A"/>
                </a:solidFill>
                <a:latin typeface="Manrope" pitchFamily="34" charset="0"/>
                <a:ea typeface="Manrope" pitchFamily="34" charset="-122"/>
                <a:cs typeface="Manrope" pitchFamily="34" charset="-120"/>
              </a:rPr>
              <a:t>Express:</a:t>
            </a:r>
            <a:pPr algn="l" indent="0" marL="0">
              <a:lnSpc>
                <a:spcPts val="1850"/>
              </a:lnSpc>
              <a:buNone/>
            </a:pPr>
            <a:r>
              <a:rPr lang="en-US" sz="1150" dirty="0">
                <a:solidFill>
                  <a:srgbClr val="55575A"/>
                </a:solidFill>
                <a:latin typeface="Manrope" pitchFamily="34" charset="0"/>
                <a:ea typeface="Manrope" pitchFamily="34" charset="-122"/>
                <a:cs typeface="Manrope" pitchFamily="34" charset="-120"/>
              </a:rPr>
              <a:t> Fast, unopinionated web framework.</a:t>
            </a:r>
            <a:endParaRPr lang="en-US" sz="1150" dirty="0"/>
          </a:p>
        </p:txBody>
      </p:sp>
      <p:sp>
        <p:nvSpPr>
          <p:cNvPr id="13" name="Shape 9"/>
          <p:cNvSpPr/>
          <p:nvPr/>
        </p:nvSpPr>
        <p:spPr>
          <a:xfrm>
            <a:off x="5649635" y="4295656"/>
            <a:ext cx="8371523" cy="7620"/>
          </a:xfrm>
          <a:prstGeom prst="roundRect">
            <a:avLst>
              <a:gd name="adj" fmla="val 1757196"/>
            </a:avLst>
          </a:prstGeom>
          <a:solidFill>
            <a:srgbClr val="FF7047"/>
          </a:solidFill>
          <a:ln/>
        </p:spPr>
      </p:sp>
      <p:pic>
        <p:nvPicPr>
          <p:cNvPr id="14" name="Image 2" descr="preencoded.png">    </p:cNvPr>
          <p:cNvPicPr>
            <a:picLocks noChangeAspect="1"/>
          </p:cNvPicPr>
          <p:nvPr/>
        </p:nvPicPr>
        <p:blipFill>
          <a:blip r:embed="rId3"/>
          <a:stretch>
            <a:fillRect/>
          </a:stretch>
        </p:blipFill>
        <p:spPr>
          <a:xfrm>
            <a:off x="1440180" y="4318040"/>
            <a:ext cx="5006697" cy="1333381"/>
          </a:xfrm>
          <a:prstGeom prst="rect">
            <a:avLst/>
          </a:prstGeom>
        </p:spPr>
      </p:pic>
      <p:sp>
        <p:nvSpPr>
          <p:cNvPr id="15" name="Text 10"/>
          <p:cNvSpPr/>
          <p:nvPr/>
        </p:nvSpPr>
        <p:spPr>
          <a:xfrm>
            <a:off x="3838813" y="4853940"/>
            <a:ext cx="209193" cy="261461"/>
          </a:xfrm>
          <a:prstGeom prst="rect">
            <a:avLst/>
          </a:prstGeom>
          <a:noFill/>
          <a:ln/>
        </p:spPr>
        <p:txBody>
          <a:bodyPr wrap="none" lIns="0" tIns="0" rIns="0" bIns="0" rtlCol="0" anchor="t"/>
          <a:lstStyle/>
          <a:p>
            <a:pPr algn="ctr" indent="0" marL="0">
              <a:lnSpc>
                <a:spcPts val="2600"/>
              </a:lnSpc>
              <a:buNone/>
            </a:pPr>
            <a:r>
              <a:rPr lang="en-US" sz="1600" dirty="0">
                <a:solidFill>
                  <a:srgbClr val="55575A"/>
                </a:solidFill>
                <a:latin typeface="Inter" pitchFamily="34" charset="0"/>
                <a:ea typeface="Inter" pitchFamily="34" charset="-122"/>
                <a:cs typeface="Inter" pitchFamily="34" charset="-120"/>
              </a:rPr>
              <a:t>3</a:t>
            </a:r>
            <a:endParaRPr lang="en-US" sz="1600" dirty="0"/>
          </a:p>
        </p:txBody>
      </p:sp>
      <p:sp>
        <p:nvSpPr>
          <p:cNvPr id="16" name="Text 11"/>
          <p:cNvSpPr/>
          <p:nvPr/>
        </p:nvSpPr>
        <p:spPr>
          <a:xfrm>
            <a:off x="6595586" y="4704874"/>
            <a:ext cx="1859637" cy="232410"/>
          </a:xfrm>
          <a:prstGeom prst="rect">
            <a:avLst/>
          </a:prstGeom>
          <a:noFill/>
          <a:ln/>
        </p:spPr>
        <p:txBody>
          <a:bodyPr wrap="none" lIns="0" tIns="0" rIns="0" bIns="0" rtlCol="0" anchor="t"/>
          <a:lstStyle/>
          <a:p>
            <a:pPr algn="l" indent="0" marL="0">
              <a:lnSpc>
                <a:spcPts val="1800"/>
              </a:lnSpc>
              <a:buNone/>
            </a:pPr>
            <a:r>
              <a:rPr lang="en-US" sz="1450" dirty="0">
                <a:solidFill>
                  <a:srgbClr val="55575A"/>
                </a:solidFill>
                <a:latin typeface="Inter" pitchFamily="34" charset="0"/>
                <a:ea typeface="Inter" pitchFamily="34" charset="-122"/>
                <a:cs typeface="Inter" pitchFamily="34" charset="-120"/>
              </a:rPr>
              <a:t>Database</a:t>
            </a:r>
            <a:endParaRPr lang="en-US" sz="1450" dirty="0"/>
          </a:p>
        </p:txBody>
      </p:sp>
      <p:sp>
        <p:nvSpPr>
          <p:cNvPr id="17" name="Text 12"/>
          <p:cNvSpPr/>
          <p:nvPr/>
        </p:nvSpPr>
        <p:spPr>
          <a:xfrm>
            <a:off x="6595586" y="5026462"/>
            <a:ext cx="3365421" cy="238125"/>
          </a:xfrm>
          <a:prstGeom prst="rect">
            <a:avLst/>
          </a:prstGeom>
          <a:noFill/>
          <a:ln/>
        </p:spPr>
        <p:txBody>
          <a:bodyPr wrap="none" lIns="0" tIns="0" rIns="0" bIns="0" rtlCol="0" anchor="t"/>
          <a:lstStyle/>
          <a:p>
            <a:pPr algn="l" indent="0" marL="0">
              <a:lnSpc>
                <a:spcPts val="1850"/>
              </a:lnSpc>
              <a:buNone/>
            </a:pPr>
            <a:r>
              <a:rPr lang="en-US" sz="1150" b="1" dirty="0">
                <a:solidFill>
                  <a:srgbClr val="55575A"/>
                </a:solidFill>
                <a:latin typeface="Manrope" pitchFamily="34" charset="0"/>
                <a:ea typeface="Manrope" pitchFamily="34" charset="-122"/>
                <a:cs typeface="Manrope" pitchFamily="34" charset="-120"/>
              </a:rPr>
              <a:t>MongoDB Atlas:</a:t>
            </a:r>
            <a:pPr algn="l" indent="0" marL="0">
              <a:lnSpc>
                <a:spcPts val="1850"/>
              </a:lnSpc>
              <a:buNone/>
            </a:pPr>
            <a:r>
              <a:rPr lang="en-US" sz="1150" dirty="0">
                <a:solidFill>
                  <a:srgbClr val="55575A"/>
                </a:solidFill>
                <a:latin typeface="Manrope" pitchFamily="34" charset="0"/>
                <a:ea typeface="Manrope" pitchFamily="34" charset="-122"/>
                <a:cs typeface="Manrope" pitchFamily="34" charset="-120"/>
              </a:rPr>
              <a:t> Scalable NoSQL cloud database.</a:t>
            </a:r>
            <a:endParaRPr lang="en-US" sz="1150" dirty="0"/>
          </a:p>
        </p:txBody>
      </p:sp>
      <p:sp>
        <p:nvSpPr>
          <p:cNvPr id="18" name="Shape 13"/>
          <p:cNvSpPr/>
          <p:nvPr/>
        </p:nvSpPr>
        <p:spPr>
          <a:xfrm>
            <a:off x="6484025" y="5666184"/>
            <a:ext cx="7537133" cy="7620"/>
          </a:xfrm>
          <a:prstGeom prst="roundRect">
            <a:avLst>
              <a:gd name="adj" fmla="val 1757196"/>
            </a:avLst>
          </a:prstGeom>
          <a:solidFill>
            <a:srgbClr val="FF7047"/>
          </a:solidFill>
          <a:ln/>
        </p:spPr>
      </p:sp>
      <p:pic>
        <p:nvPicPr>
          <p:cNvPr id="19" name="Image 3" descr="preencoded.png">    </p:cNvPr>
          <p:cNvPicPr>
            <a:picLocks noChangeAspect="1"/>
          </p:cNvPicPr>
          <p:nvPr/>
        </p:nvPicPr>
        <p:blipFill>
          <a:blip r:embed="rId4"/>
          <a:stretch>
            <a:fillRect/>
          </a:stretch>
        </p:blipFill>
        <p:spPr>
          <a:xfrm>
            <a:off x="605790" y="5688568"/>
            <a:ext cx="6675596" cy="1333381"/>
          </a:xfrm>
          <a:prstGeom prst="rect">
            <a:avLst/>
          </a:prstGeom>
        </p:spPr>
      </p:pic>
      <p:sp>
        <p:nvSpPr>
          <p:cNvPr id="20" name="Text 14"/>
          <p:cNvSpPr/>
          <p:nvPr/>
        </p:nvSpPr>
        <p:spPr>
          <a:xfrm>
            <a:off x="3838932" y="6224468"/>
            <a:ext cx="209193" cy="261461"/>
          </a:xfrm>
          <a:prstGeom prst="rect">
            <a:avLst/>
          </a:prstGeom>
          <a:noFill/>
          <a:ln/>
        </p:spPr>
        <p:txBody>
          <a:bodyPr wrap="none" lIns="0" tIns="0" rIns="0" bIns="0" rtlCol="0" anchor="t"/>
          <a:lstStyle/>
          <a:p>
            <a:pPr algn="ctr" indent="0" marL="0">
              <a:lnSpc>
                <a:spcPts val="2600"/>
              </a:lnSpc>
              <a:buNone/>
            </a:pPr>
            <a:r>
              <a:rPr lang="en-US" sz="1600" dirty="0">
                <a:solidFill>
                  <a:srgbClr val="55575A"/>
                </a:solidFill>
                <a:latin typeface="Inter" pitchFamily="34" charset="0"/>
                <a:ea typeface="Inter" pitchFamily="34" charset="-122"/>
                <a:cs typeface="Inter" pitchFamily="34" charset="-120"/>
              </a:rPr>
              <a:t>4</a:t>
            </a:r>
            <a:endParaRPr lang="en-US" sz="1600" dirty="0"/>
          </a:p>
        </p:txBody>
      </p:sp>
      <p:sp>
        <p:nvSpPr>
          <p:cNvPr id="21" name="Text 15"/>
          <p:cNvSpPr/>
          <p:nvPr/>
        </p:nvSpPr>
        <p:spPr>
          <a:xfrm>
            <a:off x="7430095" y="5956340"/>
            <a:ext cx="1859637" cy="232410"/>
          </a:xfrm>
          <a:prstGeom prst="rect">
            <a:avLst/>
          </a:prstGeom>
          <a:noFill/>
          <a:ln/>
        </p:spPr>
        <p:txBody>
          <a:bodyPr wrap="none" lIns="0" tIns="0" rIns="0" bIns="0" rtlCol="0" anchor="t"/>
          <a:lstStyle/>
          <a:p>
            <a:pPr algn="l" indent="0" marL="0">
              <a:lnSpc>
                <a:spcPts val="1800"/>
              </a:lnSpc>
              <a:buNone/>
            </a:pPr>
            <a:r>
              <a:rPr lang="en-US" sz="1450" dirty="0">
                <a:solidFill>
                  <a:srgbClr val="55575A"/>
                </a:solidFill>
                <a:latin typeface="Inter" pitchFamily="34" charset="0"/>
                <a:ea typeface="Inter" pitchFamily="34" charset="-122"/>
                <a:cs typeface="Inter" pitchFamily="34" charset="-120"/>
              </a:rPr>
              <a:t>Authentication</a:t>
            </a:r>
            <a:endParaRPr lang="en-US" sz="1450" dirty="0"/>
          </a:p>
        </p:txBody>
      </p:sp>
      <p:sp>
        <p:nvSpPr>
          <p:cNvPr id="22" name="Text 16"/>
          <p:cNvSpPr/>
          <p:nvPr/>
        </p:nvSpPr>
        <p:spPr>
          <a:xfrm>
            <a:off x="7430095" y="6277928"/>
            <a:ext cx="3556873" cy="476250"/>
          </a:xfrm>
          <a:prstGeom prst="rect">
            <a:avLst/>
          </a:prstGeom>
          <a:noFill/>
          <a:ln/>
        </p:spPr>
        <p:txBody>
          <a:bodyPr wrap="square" lIns="0" tIns="0" rIns="0" bIns="0" rtlCol="0" anchor="t"/>
          <a:lstStyle/>
          <a:p>
            <a:pPr algn="l" indent="0" marL="0">
              <a:lnSpc>
                <a:spcPts val="1850"/>
              </a:lnSpc>
              <a:buNone/>
            </a:pPr>
            <a:r>
              <a:rPr lang="en-US" sz="1150" b="1" dirty="0">
                <a:solidFill>
                  <a:srgbClr val="55575A"/>
                </a:solidFill>
                <a:latin typeface="Manrope" pitchFamily="34" charset="0"/>
                <a:ea typeface="Manrope" pitchFamily="34" charset="-122"/>
                <a:cs typeface="Manrope" pitchFamily="34" charset="-120"/>
              </a:rPr>
              <a:t>OAuth (Google, GitHub):</a:t>
            </a:r>
            <a:pPr algn="l" indent="0" marL="0">
              <a:lnSpc>
                <a:spcPts val="1850"/>
              </a:lnSpc>
              <a:buNone/>
            </a:pPr>
            <a:r>
              <a:rPr lang="en-US" sz="1150" dirty="0">
                <a:solidFill>
                  <a:srgbClr val="55575A"/>
                </a:solidFill>
                <a:latin typeface="Manrope" pitchFamily="34" charset="0"/>
                <a:ea typeface="Manrope" pitchFamily="34" charset="-122"/>
                <a:cs typeface="Manrope" pitchFamily="34" charset="-120"/>
              </a:rPr>
              <a:t> Secure third-party logins. </a:t>
            </a:r>
            <a:pPr algn="l" indent="0" marL="0">
              <a:lnSpc>
                <a:spcPts val="1850"/>
              </a:lnSpc>
              <a:buNone/>
            </a:pPr>
            <a:r>
              <a:rPr lang="en-US" sz="1150" b="1" dirty="0">
                <a:solidFill>
                  <a:srgbClr val="55575A"/>
                </a:solidFill>
                <a:latin typeface="Manrope" pitchFamily="34" charset="0"/>
                <a:ea typeface="Manrope" pitchFamily="34" charset="-122"/>
                <a:cs typeface="Manrope" pitchFamily="34" charset="-120"/>
              </a:rPr>
              <a:t>JWT:</a:t>
            </a:r>
            <a:pPr algn="l" indent="0" marL="0">
              <a:lnSpc>
                <a:spcPts val="1850"/>
              </a:lnSpc>
              <a:buNone/>
            </a:pPr>
            <a:r>
              <a:rPr lang="en-US" sz="1150" dirty="0">
                <a:solidFill>
                  <a:srgbClr val="55575A"/>
                </a:solidFill>
                <a:latin typeface="Manrope" pitchFamily="34" charset="0"/>
                <a:ea typeface="Manrope" pitchFamily="34" charset="-122"/>
                <a:cs typeface="Manrope" pitchFamily="34" charset="-120"/>
              </a:rPr>
              <a:t> Token-based authentication.</a:t>
            </a:r>
            <a:endParaRPr lang="en-US" sz="1150" dirty="0"/>
          </a:p>
        </p:txBody>
      </p:sp>
      <p:sp>
        <p:nvSpPr>
          <p:cNvPr id="23" name="Shape 17"/>
          <p:cNvSpPr/>
          <p:nvPr/>
        </p:nvSpPr>
        <p:spPr>
          <a:xfrm>
            <a:off x="572095" y="7189232"/>
            <a:ext cx="13486209" cy="632103"/>
          </a:xfrm>
          <a:prstGeom prst="roundRect">
            <a:avLst>
              <a:gd name="adj" fmla="val 21183"/>
            </a:avLst>
          </a:prstGeom>
          <a:solidFill>
            <a:srgbClr val="B6D6FC"/>
          </a:solidFill>
          <a:ln/>
        </p:spPr>
      </p:sp>
      <p:pic>
        <p:nvPicPr>
          <p:cNvPr id="24" name="Image 4" descr="preencoded.png">    </p:cNvPr>
          <p:cNvPicPr>
            <a:picLocks noChangeAspect="1"/>
          </p:cNvPicPr>
          <p:nvPr/>
        </p:nvPicPr>
        <p:blipFill>
          <a:blip r:embed="rId5"/>
          <a:stretch>
            <a:fillRect/>
          </a:stretch>
        </p:blipFill>
        <p:spPr>
          <a:xfrm>
            <a:off x="720804" y="7420213"/>
            <a:ext cx="185857" cy="148709"/>
          </a:xfrm>
          <a:prstGeom prst="rect">
            <a:avLst/>
          </a:prstGeom>
        </p:spPr>
      </p:pic>
      <p:sp>
        <p:nvSpPr>
          <p:cNvPr id="25" name="Text 18"/>
          <p:cNvSpPr/>
          <p:nvPr/>
        </p:nvSpPr>
        <p:spPr>
          <a:xfrm>
            <a:off x="1055370" y="7375088"/>
            <a:ext cx="12854226" cy="238125"/>
          </a:xfrm>
          <a:prstGeom prst="rect">
            <a:avLst/>
          </a:prstGeom>
          <a:noFill/>
          <a:ln/>
        </p:spPr>
        <p:txBody>
          <a:bodyPr wrap="none" lIns="0" tIns="0" rIns="0" bIns="0" rtlCol="0" anchor="t"/>
          <a:lstStyle/>
          <a:p>
            <a:pPr algn="l" indent="0" marL="0">
              <a:lnSpc>
                <a:spcPts val="1850"/>
              </a:lnSpc>
              <a:buNone/>
            </a:pPr>
            <a:r>
              <a:rPr lang="en-US" sz="1150" b="1" dirty="0">
                <a:solidFill>
                  <a:srgbClr val="000000"/>
                </a:solidFill>
                <a:latin typeface="Manrope" pitchFamily="34" charset="0"/>
                <a:ea typeface="Manrope" pitchFamily="34" charset="-122"/>
                <a:cs typeface="Manrope" pitchFamily="34" charset="-120"/>
              </a:rPr>
              <a:t>Key Libraries &amp; Tools:</a:t>
            </a:r>
            <a:pPr algn="l" indent="0" marL="0">
              <a:lnSpc>
                <a:spcPts val="1850"/>
              </a:lnSpc>
              <a:buNone/>
            </a:pPr>
            <a:r>
              <a:rPr lang="en-US" sz="1150" dirty="0">
                <a:solidFill>
                  <a:srgbClr val="000000"/>
                </a:solidFill>
                <a:latin typeface="Manrope" pitchFamily="34" charset="0"/>
                <a:ea typeface="Manrope" pitchFamily="34" charset="-122"/>
                <a:cs typeface="Manrope" pitchFamily="34" charset="-120"/>
              </a:rPr>
              <a:t> </a:t>
            </a:r>
            <a:pPr algn="l" indent="0" marL="0">
              <a:lnSpc>
                <a:spcPts val="1850"/>
              </a:lnSpc>
              <a:buNone/>
            </a:pPr>
            <a:r>
              <a:rPr lang="en-US" sz="1150" dirty="0">
                <a:solidFill>
                  <a:srgbClr val="000000"/>
                </a:solidFill>
                <a:highlight>
                  <a:srgbClr val="F2F2F2"/>
                </a:highlight>
                <a:latin typeface="Consolas" pitchFamily="34" charset="0"/>
                <a:ea typeface="Consolas" pitchFamily="34" charset="-122"/>
                <a:cs typeface="Consolas" pitchFamily="34" charset="-120"/>
              </a:rPr>
              <a:t>axios</a:t>
            </a:r>
            <a:pPr algn="l" indent="0" marL="0">
              <a:lnSpc>
                <a:spcPts val="1850"/>
              </a:lnSpc>
              <a:buNone/>
            </a:pPr>
            <a:r>
              <a:rPr lang="en-US" sz="1150" dirty="0">
                <a:solidFill>
                  <a:srgbClr val="000000"/>
                </a:solidFill>
                <a:latin typeface="Manrope" pitchFamily="34" charset="0"/>
                <a:ea typeface="Manrope" pitchFamily="34" charset="-122"/>
                <a:cs typeface="Manrope" pitchFamily="34" charset="-120"/>
              </a:rPr>
              <a:t> (HTTP requests), </a:t>
            </a:r>
            <a:pPr algn="l" indent="0" marL="0">
              <a:lnSpc>
                <a:spcPts val="1850"/>
              </a:lnSpc>
              <a:buNone/>
            </a:pPr>
            <a:r>
              <a:rPr lang="en-US" sz="1150" dirty="0">
                <a:solidFill>
                  <a:srgbClr val="000000"/>
                </a:solidFill>
                <a:highlight>
                  <a:srgbClr val="F2F2F2"/>
                </a:highlight>
                <a:latin typeface="Consolas" pitchFamily="34" charset="0"/>
                <a:ea typeface="Consolas" pitchFamily="34" charset="-122"/>
                <a:cs typeface="Consolas" pitchFamily="34" charset="-120"/>
              </a:rPr>
              <a:t>jsPDF</a:t>
            </a:r>
            <a:pPr algn="l" indent="0" marL="0">
              <a:lnSpc>
                <a:spcPts val="1850"/>
              </a:lnSpc>
              <a:buNone/>
            </a:pPr>
            <a:r>
              <a:rPr lang="en-US" sz="1150" dirty="0">
                <a:solidFill>
                  <a:srgbClr val="000000"/>
                </a:solidFill>
                <a:latin typeface="Manrope" pitchFamily="34" charset="0"/>
                <a:ea typeface="Manrope" pitchFamily="34" charset="-122"/>
                <a:cs typeface="Manrope" pitchFamily="34" charset="-120"/>
              </a:rPr>
              <a:t> (PDF generation), </a:t>
            </a:r>
            <a:pPr algn="l" indent="0" marL="0">
              <a:lnSpc>
                <a:spcPts val="1850"/>
              </a:lnSpc>
              <a:buNone/>
            </a:pPr>
            <a:r>
              <a:rPr lang="en-US" sz="1150" dirty="0">
                <a:solidFill>
                  <a:srgbClr val="000000"/>
                </a:solidFill>
                <a:highlight>
                  <a:srgbClr val="F2F2F2"/>
                </a:highlight>
                <a:latin typeface="Consolas" pitchFamily="34" charset="0"/>
                <a:ea typeface="Consolas" pitchFamily="34" charset="-122"/>
                <a:cs typeface="Consolas" pitchFamily="34" charset="-120"/>
              </a:rPr>
              <a:t>pdf-parse</a:t>
            </a:r>
            <a:pPr algn="l" indent="0" marL="0">
              <a:lnSpc>
                <a:spcPts val="1850"/>
              </a:lnSpc>
              <a:buNone/>
            </a:pPr>
            <a:r>
              <a:rPr lang="en-US" sz="1150" dirty="0">
                <a:solidFill>
                  <a:srgbClr val="000000"/>
                </a:solidFill>
                <a:latin typeface="Manrope" pitchFamily="34" charset="0"/>
                <a:ea typeface="Manrope" pitchFamily="34" charset="-122"/>
                <a:cs typeface="Manrope" pitchFamily="34" charset="-120"/>
              </a:rPr>
              <a:t>, </a:t>
            </a:r>
            <a:pPr algn="l" indent="0" marL="0">
              <a:lnSpc>
                <a:spcPts val="1850"/>
              </a:lnSpc>
              <a:buNone/>
            </a:pPr>
            <a:r>
              <a:rPr lang="en-US" sz="1150" dirty="0">
                <a:solidFill>
                  <a:srgbClr val="000000"/>
                </a:solidFill>
                <a:highlight>
                  <a:srgbClr val="F2F2F2"/>
                </a:highlight>
                <a:latin typeface="Consolas" pitchFamily="34" charset="0"/>
                <a:ea typeface="Consolas" pitchFamily="34" charset="-122"/>
                <a:cs typeface="Consolas" pitchFamily="34" charset="-120"/>
              </a:rPr>
              <a:t>pdfplumber</a:t>
            </a:r>
            <a:pPr algn="l" indent="0" marL="0">
              <a:lnSpc>
                <a:spcPts val="1850"/>
              </a:lnSpc>
              <a:buNone/>
            </a:pPr>
            <a:r>
              <a:rPr lang="en-US" sz="1150" dirty="0">
                <a:solidFill>
                  <a:srgbClr val="000000"/>
                </a:solidFill>
                <a:latin typeface="Manrope" pitchFamily="34" charset="0"/>
                <a:ea typeface="Manrope" pitchFamily="34" charset="-122"/>
                <a:cs typeface="Manrope" pitchFamily="34" charset="-120"/>
              </a:rPr>
              <a:t>, </a:t>
            </a:r>
            <a:pPr algn="l" indent="0" marL="0">
              <a:lnSpc>
                <a:spcPts val="1850"/>
              </a:lnSpc>
              <a:buNone/>
            </a:pPr>
            <a:r>
              <a:rPr lang="en-US" sz="1150" dirty="0">
                <a:solidFill>
                  <a:srgbClr val="000000"/>
                </a:solidFill>
                <a:highlight>
                  <a:srgbClr val="F2F2F2"/>
                </a:highlight>
                <a:latin typeface="Consolas" pitchFamily="34" charset="0"/>
                <a:ea typeface="Consolas" pitchFamily="34" charset="-122"/>
                <a:cs typeface="Consolas" pitchFamily="34" charset="-120"/>
              </a:rPr>
              <a:t>docx</a:t>
            </a:r>
            <a:pPr algn="l" indent="0" marL="0">
              <a:lnSpc>
                <a:spcPts val="1850"/>
              </a:lnSpc>
              <a:buNone/>
            </a:pPr>
            <a:r>
              <a:rPr lang="en-US" sz="1150" dirty="0">
                <a:solidFill>
                  <a:srgbClr val="000000"/>
                </a:solidFill>
                <a:latin typeface="Manrope" pitchFamily="34" charset="0"/>
                <a:ea typeface="Manrope" pitchFamily="34" charset="-122"/>
                <a:cs typeface="Manrope" pitchFamily="34" charset="-120"/>
              </a:rPr>
              <a:t> (Word document handling), </a:t>
            </a:r>
            <a:pPr algn="l" indent="0" marL="0">
              <a:lnSpc>
                <a:spcPts val="1850"/>
              </a:lnSpc>
              <a:buNone/>
            </a:pPr>
            <a:r>
              <a:rPr lang="en-US" sz="1150" dirty="0">
                <a:solidFill>
                  <a:srgbClr val="000000"/>
                </a:solidFill>
                <a:highlight>
                  <a:srgbClr val="F2F2F2"/>
                </a:highlight>
                <a:latin typeface="Consolas" pitchFamily="34" charset="0"/>
                <a:ea typeface="Consolas" pitchFamily="34" charset="-122"/>
                <a:cs typeface="Consolas" pitchFamily="34" charset="-120"/>
              </a:rPr>
              <a:t>FPDF</a:t>
            </a:r>
            <a:pPr algn="l" indent="0" marL="0">
              <a:lnSpc>
                <a:spcPts val="1850"/>
              </a:lnSpc>
              <a:buNone/>
            </a:pPr>
            <a:r>
              <a:rPr lang="en-US" sz="1150" dirty="0">
                <a:solidFill>
                  <a:srgbClr val="000000"/>
                </a:solidFill>
                <a:latin typeface="Manrope" pitchFamily="34" charset="0"/>
                <a:ea typeface="Manrope" pitchFamily="34" charset="-122"/>
                <a:cs typeface="Manrope" pitchFamily="34" charset="-120"/>
              </a:rPr>
              <a:t>.</a:t>
            </a:r>
            <a:endParaRPr lang="en-US" sz="11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72095" y="339447"/>
            <a:ext cx="3086100" cy="385763"/>
          </a:xfrm>
          <a:prstGeom prst="rect">
            <a:avLst/>
          </a:prstGeom>
          <a:noFill/>
          <a:ln/>
        </p:spPr>
        <p:txBody>
          <a:bodyPr wrap="none" lIns="0" tIns="0" rIns="0" bIns="0" rtlCol="0" anchor="t"/>
          <a:lstStyle/>
          <a:p>
            <a:pPr algn="l" indent="0" marL="0">
              <a:lnSpc>
                <a:spcPts val="3000"/>
              </a:lnSpc>
              <a:buNone/>
            </a:pPr>
            <a:r>
              <a:rPr lang="en-US" sz="2400" dirty="0">
                <a:solidFill>
                  <a:srgbClr val="0C0D0F"/>
                </a:solidFill>
                <a:latin typeface="Inter" pitchFamily="34" charset="0"/>
                <a:ea typeface="Inter" pitchFamily="34" charset="-122"/>
                <a:cs typeface="Inter" pitchFamily="34" charset="-120"/>
              </a:rPr>
              <a:t>Project Architecture</a:t>
            </a:r>
            <a:endParaRPr lang="en-US" sz="2400" dirty="0"/>
          </a:p>
        </p:txBody>
      </p:sp>
      <p:sp>
        <p:nvSpPr>
          <p:cNvPr id="3" name="Text 1"/>
          <p:cNvSpPr/>
          <p:nvPr/>
        </p:nvSpPr>
        <p:spPr>
          <a:xfrm>
            <a:off x="572095" y="972026"/>
            <a:ext cx="13486209" cy="197525"/>
          </a:xfrm>
          <a:prstGeom prst="rect">
            <a:avLst/>
          </a:prstGeom>
          <a:noFill/>
          <a:ln/>
        </p:spPr>
        <p:txBody>
          <a:bodyPr wrap="none" lIns="0" tIns="0" rIns="0" bIns="0" rtlCol="0" anchor="t"/>
          <a:lstStyle/>
          <a:p>
            <a:pPr algn="l" indent="0" marL="0">
              <a:lnSpc>
                <a:spcPts val="1550"/>
              </a:lnSpc>
              <a:buNone/>
            </a:pPr>
            <a:r>
              <a:rPr lang="en-US" sz="950" dirty="0">
                <a:solidFill>
                  <a:srgbClr val="55575A"/>
                </a:solidFill>
                <a:latin typeface="Manrope" pitchFamily="34" charset="0"/>
                <a:ea typeface="Manrope" pitchFamily="34" charset="-122"/>
                <a:cs typeface="Manrope" pitchFamily="34" charset="-120"/>
              </a:rPr>
              <a:t>The application follows a clear, modular structure, ensuring maintainability, scalability, and efficient development.</a:t>
            </a:r>
            <a:endParaRPr lang="en-US" sz="950" dirty="0"/>
          </a:p>
        </p:txBody>
      </p:sp>
      <p:pic>
        <p:nvPicPr>
          <p:cNvPr id="4" name="Image 0" descr="preencoded.png">    </p:cNvPr>
          <p:cNvPicPr>
            <a:picLocks noChangeAspect="1"/>
          </p:cNvPicPr>
          <p:nvPr/>
        </p:nvPicPr>
        <p:blipFill>
          <a:blip r:embed="rId1"/>
          <a:stretch>
            <a:fillRect/>
          </a:stretch>
        </p:blipFill>
        <p:spPr>
          <a:xfrm>
            <a:off x="679966" y="1308378"/>
            <a:ext cx="13270468" cy="7509629"/>
          </a:xfrm>
          <a:prstGeom prst="rect">
            <a:avLst/>
          </a:prstGeom>
        </p:spPr>
      </p:pic>
      <p:sp>
        <p:nvSpPr>
          <p:cNvPr id="5" name="Text 2"/>
          <p:cNvSpPr/>
          <p:nvPr/>
        </p:nvSpPr>
        <p:spPr>
          <a:xfrm>
            <a:off x="8981669" y="2250467"/>
            <a:ext cx="3034348" cy="379294"/>
          </a:xfrm>
          <a:prstGeom prst="rect">
            <a:avLst/>
          </a:prstGeom>
          <a:noFill/>
          <a:ln/>
        </p:spPr>
        <p:txBody>
          <a:bodyPr wrap="none" lIns="0" tIns="0" rIns="0" bIns="0" rtlCol="0" anchor="t"/>
          <a:lstStyle/>
          <a:p>
            <a:pPr algn="l" indent="0" marL="0">
              <a:lnSpc>
                <a:spcPts val="1650"/>
              </a:lnSpc>
              <a:buNone/>
            </a:pPr>
            <a:r>
              <a:rPr lang="en-US" sz="1350" dirty="0">
                <a:solidFill>
                  <a:srgbClr val="55575A"/>
                </a:solidFill>
                <a:latin typeface="Inter" pitchFamily="34" charset="0"/>
                <a:ea typeface="Inter" pitchFamily="34" charset="-122"/>
                <a:cs typeface="Inter" pitchFamily="34" charset="-120"/>
              </a:rPr>
              <a:t>resume-builder</a:t>
            </a:r>
            <a:endParaRPr lang="en-US" sz="1350" dirty="0"/>
          </a:p>
        </p:txBody>
      </p:sp>
      <p:sp>
        <p:nvSpPr>
          <p:cNvPr id="6" name="Text 3"/>
          <p:cNvSpPr/>
          <p:nvPr/>
        </p:nvSpPr>
        <p:spPr>
          <a:xfrm>
            <a:off x="8981669" y="2737648"/>
            <a:ext cx="4652667" cy="303435"/>
          </a:xfrm>
          <a:prstGeom prst="rect">
            <a:avLst/>
          </a:prstGeom>
          <a:noFill/>
          <a:ln/>
        </p:spPr>
        <p:txBody>
          <a:bodyPr wrap="none" lIns="0" tIns="0" rIns="0" bIns="0" rtlCol="0" anchor="t"/>
          <a:lstStyle/>
          <a:p>
            <a:pPr algn="l" indent="0" marL="0">
              <a:lnSpc>
                <a:spcPts val="1350"/>
              </a:lnSpc>
              <a:buNone/>
            </a:pPr>
            <a:r>
              <a:rPr lang="en-US" sz="1050" dirty="0">
                <a:solidFill>
                  <a:srgbClr val="55575A"/>
                </a:solidFill>
                <a:latin typeface="Manrope" pitchFamily="34" charset="0"/>
                <a:ea typeface="Manrope" pitchFamily="34" charset="-122"/>
                <a:cs typeface="Manrope" pitchFamily="34" charset="-120"/>
              </a:rPr>
              <a:t>Root folder for the MERN application.</a:t>
            </a:r>
            <a:endParaRPr lang="en-US" sz="1050" dirty="0"/>
          </a:p>
        </p:txBody>
      </p:sp>
      <p:pic>
        <p:nvPicPr>
          <p:cNvPr id="7" name="Image 1" descr="preencoded.png">    </p:cNvPr>
          <p:cNvPicPr>
            <a:picLocks noChangeAspect="1"/>
          </p:cNvPicPr>
          <p:nvPr/>
        </p:nvPicPr>
        <p:blipFill>
          <a:blip r:embed="rId2"/>
          <a:stretch>
            <a:fillRect/>
          </a:stretch>
        </p:blipFill>
        <p:spPr>
          <a:xfrm>
            <a:off x="7799537" y="2249624"/>
            <a:ext cx="404580" cy="404580"/>
          </a:xfrm>
          <a:prstGeom prst="rect">
            <a:avLst/>
          </a:prstGeom>
        </p:spPr>
      </p:pic>
      <p:pic>
        <p:nvPicPr>
          <p:cNvPr id="8" name="Image 2" descr="preencoded.png">    </p:cNvPr>
          <p:cNvPicPr>
            <a:picLocks noChangeAspect="1"/>
          </p:cNvPicPr>
          <p:nvPr/>
        </p:nvPicPr>
        <p:blipFill>
          <a:blip r:embed="rId3"/>
          <a:stretch>
            <a:fillRect/>
          </a:stretch>
        </p:blipFill>
        <p:spPr>
          <a:xfrm>
            <a:off x="6464424" y="3733083"/>
            <a:ext cx="404580" cy="404580"/>
          </a:xfrm>
          <a:prstGeom prst="rect">
            <a:avLst/>
          </a:prstGeom>
        </p:spPr>
      </p:pic>
      <p:sp>
        <p:nvSpPr>
          <p:cNvPr id="9" name="Text 4"/>
          <p:cNvSpPr/>
          <p:nvPr/>
        </p:nvSpPr>
        <p:spPr>
          <a:xfrm>
            <a:off x="2614173" y="3732029"/>
            <a:ext cx="3034348" cy="379294"/>
          </a:xfrm>
          <a:prstGeom prst="rect">
            <a:avLst/>
          </a:prstGeom>
          <a:noFill/>
          <a:ln/>
        </p:spPr>
        <p:txBody>
          <a:bodyPr wrap="none" lIns="0" tIns="0" rIns="0" bIns="0" rtlCol="0" anchor="t"/>
          <a:lstStyle/>
          <a:p>
            <a:pPr algn="r" indent="0" marL="0">
              <a:lnSpc>
                <a:spcPts val="1650"/>
              </a:lnSpc>
              <a:buNone/>
            </a:pPr>
            <a:r>
              <a:rPr lang="en-US" sz="1350" dirty="0">
                <a:solidFill>
                  <a:srgbClr val="55575A"/>
                </a:solidFill>
                <a:latin typeface="Inter" pitchFamily="34" charset="0"/>
                <a:ea typeface="Inter" pitchFamily="34" charset="-122"/>
                <a:cs typeface="Inter" pitchFamily="34" charset="-120"/>
              </a:rPr>
              <a:t>backend</a:t>
            </a:r>
            <a:endParaRPr lang="en-US" sz="1350" dirty="0"/>
          </a:p>
        </p:txBody>
      </p:sp>
      <p:sp>
        <p:nvSpPr>
          <p:cNvPr id="10" name="Text 5"/>
          <p:cNvSpPr/>
          <p:nvPr/>
        </p:nvSpPr>
        <p:spPr>
          <a:xfrm>
            <a:off x="995855" y="4219211"/>
            <a:ext cx="4652667" cy="303435"/>
          </a:xfrm>
          <a:prstGeom prst="rect">
            <a:avLst/>
          </a:prstGeom>
          <a:noFill/>
          <a:ln/>
        </p:spPr>
        <p:txBody>
          <a:bodyPr wrap="none" lIns="0" tIns="0" rIns="0" bIns="0" rtlCol="0" anchor="t"/>
          <a:lstStyle/>
          <a:p>
            <a:pPr algn="r" indent="0" marL="0">
              <a:lnSpc>
                <a:spcPts val="1350"/>
              </a:lnSpc>
              <a:buNone/>
            </a:pPr>
            <a:r>
              <a:rPr lang="en-US" sz="1050" dirty="0">
                <a:solidFill>
                  <a:srgbClr val="55575A"/>
                </a:solidFill>
                <a:latin typeface="Manrope" pitchFamily="34" charset="0"/>
                <a:ea typeface="Manrope" pitchFamily="34" charset="-122"/>
                <a:cs typeface="Manrope" pitchFamily="34" charset="-120"/>
              </a:rPr>
              <a:t>API server with routes and logic.</a:t>
            </a:r>
            <a:endParaRPr lang="en-US" sz="1050" dirty="0"/>
          </a:p>
        </p:txBody>
      </p:sp>
      <p:sp>
        <p:nvSpPr>
          <p:cNvPr id="11" name="Text 6"/>
          <p:cNvSpPr/>
          <p:nvPr/>
        </p:nvSpPr>
        <p:spPr>
          <a:xfrm>
            <a:off x="8981669" y="5217385"/>
            <a:ext cx="3034348" cy="379294"/>
          </a:xfrm>
          <a:prstGeom prst="rect">
            <a:avLst/>
          </a:prstGeom>
          <a:noFill/>
          <a:ln/>
        </p:spPr>
        <p:txBody>
          <a:bodyPr wrap="none" lIns="0" tIns="0" rIns="0" bIns="0" rtlCol="0" anchor="t"/>
          <a:lstStyle/>
          <a:p>
            <a:pPr algn="l" indent="0" marL="0">
              <a:lnSpc>
                <a:spcPts val="1650"/>
              </a:lnSpc>
              <a:buNone/>
            </a:pPr>
            <a:r>
              <a:rPr lang="en-US" sz="1350" dirty="0">
                <a:solidFill>
                  <a:srgbClr val="55575A"/>
                </a:solidFill>
                <a:latin typeface="Inter" pitchFamily="34" charset="0"/>
                <a:ea typeface="Inter" pitchFamily="34" charset="-122"/>
                <a:cs typeface="Inter" pitchFamily="34" charset="-120"/>
              </a:rPr>
              <a:t>routes</a:t>
            </a:r>
            <a:endParaRPr lang="en-US" sz="1350" dirty="0"/>
          </a:p>
        </p:txBody>
      </p:sp>
      <p:sp>
        <p:nvSpPr>
          <p:cNvPr id="12" name="Text 7"/>
          <p:cNvSpPr/>
          <p:nvPr/>
        </p:nvSpPr>
        <p:spPr>
          <a:xfrm>
            <a:off x="8981669" y="5704566"/>
            <a:ext cx="4652667" cy="606869"/>
          </a:xfrm>
          <a:prstGeom prst="rect">
            <a:avLst/>
          </a:prstGeom>
          <a:noFill/>
          <a:ln/>
        </p:spPr>
        <p:txBody>
          <a:bodyPr wrap="square" lIns="0" tIns="0" rIns="0" bIns="0" rtlCol="0" anchor="t"/>
          <a:lstStyle/>
          <a:p>
            <a:pPr algn="l" indent="0" marL="0">
              <a:lnSpc>
                <a:spcPts val="1350"/>
              </a:lnSpc>
              <a:buNone/>
            </a:pPr>
            <a:r>
              <a:rPr lang="en-US" sz="1050" dirty="0">
                <a:solidFill>
                  <a:srgbClr val="55575A"/>
                </a:solidFill>
                <a:latin typeface="Manrope" pitchFamily="34" charset="0"/>
                <a:ea typeface="Manrope" pitchFamily="34" charset="-122"/>
                <a:cs typeface="Manrope" pitchFamily="34" charset="-120"/>
              </a:rPr>
              <a:t>Defines API endpoints for auth and resumes.</a:t>
            </a:r>
            <a:endParaRPr lang="en-US" sz="1050" dirty="0"/>
          </a:p>
        </p:txBody>
      </p:sp>
      <p:pic>
        <p:nvPicPr>
          <p:cNvPr id="13" name="Image 3" descr="preencoded.png">    </p:cNvPr>
          <p:cNvPicPr>
            <a:picLocks noChangeAspect="1"/>
          </p:cNvPicPr>
          <p:nvPr/>
        </p:nvPicPr>
        <p:blipFill>
          <a:blip r:embed="rId4"/>
          <a:stretch>
            <a:fillRect/>
          </a:stretch>
        </p:blipFill>
        <p:spPr>
          <a:xfrm>
            <a:off x="7799537" y="5216542"/>
            <a:ext cx="404580" cy="404579"/>
          </a:xfrm>
          <a:prstGeom prst="rect">
            <a:avLst/>
          </a:prstGeom>
        </p:spPr>
      </p:pic>
      <p:sp>
        <p:nvSpPr>
          <p:cNvPr id="14" name="Text 8"/>
          <p:cNvSpPr/>
          <p:nvPr/>
        </p:nvSpPr>
        <p:spPr>
          <a:xfrm>
            <a:off x="2616281" y="6700844"/>
            <a:ext cx="3034348" cy="379293"/>
          </a:xfrm>
          <a:prstGeom prst="rect">
            <a:avLst/>
          </a:prstGeom>
          <a:noFill/>
          <a:ln/>
        </p:spPr>
        <p:txBody>
          <a:bodyPr wrap="none" lIns="0" tIns="0" rIns="0" bIns="0" rtlCol="0" anchor="t"/>
          <a:lstStyle/>
          <a:p>
            <a:pPr algn="r" indent="0" marL="0">
              <a:lnSpc>
                <a:spcPts val="1650"/>
              </a:lnSpc>
              <a:buNone/>
            </a:pPr>
            <a:r>
              <a:rPr lang="en-US" sz="1350" dirty="0">
                <a:solidFill>
                  <a:srgbClr val="55575A"/>
                </a:solidFill>
                <a:latin typeface="Inter" pitchFamily="34" charset="0"/>
                <a:ea typeface="Inter" pitchFamily="34" charset="-122"/>
                <a:cs typeface="Inter" pitchFamily="34" charset="-120"/>
              </a:rPr>
              <a:t>controllers</a:t>
            </a:r>
            <a:endParaRPr lang="en-US" sz="1350" dirty="0"/>
          </a:p>
        </p:txBody>
      </p:sp>
      <p:sp>
        <p:nvSpPr>
          <p:cNvPr id="15" name="Text 9"/>
          <p:cNvSpPr/>
          <p:nvPr/>
        </p:nvSpPr>
        <p:spPr>
          <a:xfrm>
            <a:off x="997962" y="7188025"/>
            <a:ext cx="4652667" cy="303435"/>
          </a:xfrm>
          <a:prstGeom prst="rect">
            <a:avLst/>
          </a:prstGeom>
          <a:noFill/>
          <a:ln/>
        </p:spPr>
        <p:txBody>
          <a:bodyPr wrap="none" lIns="0" tIns="0" rIns="0" bIns="0" rtlCol="0" anchor="t"/>
          <a:lstStyle/>
          <a:p>
            <a:pPr algn="r" indent="0" marL="0">
              <a:lnSpc>
                <a:spcPts val="1350"/>
              </a:lnSpc>
              <a:buNone/>
            </a:pPr>
            <a:r>
              <a:rPr lang="en-US" sz="1050" dirty="0">
                <a:solidFill>
                  <a:srgbClr val="55575A"/>
                </a:solidFill>
                <a:latin typeface="Manrope" pitchFamily="34" charset="0"/>
                <a:ea typeface="Manrope" pitchFamily="34" charset="-122"/>
                <a:cs typeface="Manrope" pitchFamily="34" charset="-120"/>
              </a:rPr>
              <a:t>Business logic handling requests.</a:t>
            </a:r>
            <a:endParaRPr lang="en-US" sz="1050" dirty="0"/>
          </a:p>
        </p:txBody>
      </p:sp>
      <p:pic>
        <p:nvPicPr>
          <p:cNvPr id="16" name="Image 4" descr="preencoded.png">    </p:cNvPr>
          <p:cNvPicPr>
            <a:picLocks noChangeAspect="1"/>
          </p:cNvPicPr>
          <p:nvPr/>
        </p:nvPicPr>
        <p:blipFill>
          <a:blip r:embed="rId5"/>
          <a:stretch>
            <a:fillRect/>
          </a:stretch>
        </p:blipFill>
        <p:spPr>
          <a:xfrm>
            <a:off x="6464424" y="6700001"/>
            <a:ext cx="404580" cy="404580"/>
          </a:xfrm>
          <a:prstGeom prst="rect">
            <a:avLst/>
          </a:prstGeom>
        </p:spPr>
      </p:pic>
      <p:sp>
        <p:nvSpPr>
          <p:cNvPr id="17" name="Text 10"/>
          <p:cNvSpPr/>
          <p:nvPr/>
        </p:nvSpPr>
        <p:spPr>
          <a:xfrm>
            <a:off x="757238" y="9141976"/>
            <a:ext cx="1543050" cy="192881"/>
          </a:xfrm>
          <a:prstGeom prst="rect">
            <a:avLst/>
          </a:prstGeom>
          <a:noFill/>
          <a:ln/>
        </p:spPr>
        <p:txBody>
          <a:bodyPr wrap="none" lIns="0" tIns="0" rIns="0" bIns="0" rtlCol="0" anchor="t"/>
          <a:lstStyle/>
          <a:p>
            <a:pPr algn="l" indent="0" marL="0">
              <a:lnSpc>
                <a:spcPts val="1500"/>
              </a:lnSpc>
              <a:buNone/>
            </a:pPr>
            <a:r>
              <a:rPr lang="en-US" sz="1200" dirty="0">
                <a:solidFill>
                  <a:srgbClr val="0C0D0F"/>
                </a:solidFill>
                <a:latin typeface="Inter" pitchFamily="34" charset="0"/>
                <a:ea typeface="Inter" pitchFamily="34" charset="-122"/>
                <a:cs typeface="Inter" pitchFamily="34" charset="-120"/>
              </a:rPr>
              <a:t>backend/</a:t>
            </a:r>
            <a:endParaRPr lang="en-US" sz="1200" dirty="0"/>
          </a:p>
        </p:txBody>
      </p:sp>
      <p:sp>
        <p:nvSpPr>
          <p:cNvPr id="18" name="Text 11"/>
          <p:cNvSpPr/>
          <p:nvPr/>
        </p:nvSpPr>
        <p:spPr>
          <a:xfrm>
            <a:off x="757238" y="9519999"/>
            <a:ext cx="13301067" cy="197525"/>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55575A"/>
                </a:solidFill>
                <a:highlight>
                  <a:srgbClr val="F2F2F2"/>
                </a:highlight>
                <a:latin typeface="Consolas" pitchFamily="34" charset="0"/>
                <a:ea typeface="Consolas" pitchFamily="34" charset="-122"/>
                <a:cs typeface="Consolas" pitchFamily="34" charset="-120"/>
              </a:rPr>
              <a:t>routes/</a:t>
            </a:r>
            <a:pPr algn="l" indent="0" marL="0">
              <a:lnSpc>
                <a:spcPts val="1550"/>
              </a:lnSpc>
              <a:buNone/>
            </a:pPr>
            <a:r>
              <a:rPr lang="en-US" sz="950" dirty="0">
                <a:solidFill>
                  <a:srgbClr val="55575A"/>
                </a:solidFill>
                <a:latin typeface="Manrope" pitchFamily="34" charset="0"/>
                <a:ea typeface="Manrope" pitchFamily="34" charset="-122"/>
                <a:cs typeface="Manrope" pitchFamily="34" charset="-120"/>
              </a:rPr>
              <a:t> # API routes (auth, resumes, scoring)</a:t>
            </a:r>
            <a:endParaRPr lang="en-US" sz="950" dirty="0"/>
          </a:p>
        </p:txBody>
      </p:sp>
      <p:sp>
        <p:nvSpPr>
          <p:cNvPr id="19" name="Text 12"/>
          <p:cNvSpPr/>
          <p:nvPr/>
        </p:nvSpPr>
        <p:spPr>
          <a:xfrm>
            <a:off x="757238" y="9760625"/>
            <a:ext cx="13301067" cy="197525"/>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55575A"/>
                </a:solidFill>
                <a:highlight>
                  <a:srgbClr val="F2F2F2"/>
                </a:highlight>
                <a:latin typeface="Consolas" pitchFamily="34" charset="0"/>
                <a:ea typeface="Consolas" pitchFamily="34" charset="-122"/>
                <a:cs typeface="Consolas" pitchFamily="34" charset="-120"/>
              </a:rPr>
              <a:t>controllers/</a:t>
            </a:r>
            <a:pPr algn="l" indent="0" marL="0">
              <a:lnSpc>
                <a:spcPts val="1550"/>
              </a:lnSpc>
              <a:buNone/>
            </a:pPr>
            <a:r>
              <a:rPr lang="en-US" sz="950" dirty="0">
                <a:solidFill>
                  <a:srgbClr val="55575A"/>
                </a:solidFill>
                <a:latin typeface="Manrope" pitchFamily="34" charset="0"/>
                <a:ea typeface="Manrope" pitchFamily="34" charset="-122"/>
                <a:cs typeface="Manrope" pitchFamily="34" charset="-120"/>
              </a:rPr>
              <a:t> # Business logic</a:t>
            </a:r>
            <a:endParaRPr lang="en-US" sz="950" dirty="0"/>
          </a:p>
        </p:txBody>
      </p:sp>
      <p:sp>
        <p:nvSpPr>
          <p:cNvPr id="20" name="Text 13"/>
          <p:cNvSpPr/>
          <p:nvPr/>
        </p:nvSpPr>
        <p:spPr>
          <a:xfrm>
            <a:off x="757238" y="10001250"/>
            <a:ext cx="13301067" cy="197525"/>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55575A"/>
                </a:solidFill>
                <a:highlight>
                  <a:srgbClr val="F2F2F2"/>
                </a:highlight>
                <a:latin typeface="Consolas" pitchFamily="34" charset="0"/>
                <a:ea typeface="Consolas" pitchFamily="34" charset="-122"/>
                <a:cs typeface="Consolas" pitchFamily="34" charset="-120"/>
              </a:rPr>
              <a:t>models/</a:t>
            </a:r>
            <a:pPr algn="l" indent="0" marL="0">
              <a:lnSpc>
                <a:spcPts val="1550"/>
              </a:lnSpc>
              <a:buNone/>
            </a:pPr>
            <a:r>
              <a:rPr lang="en-US" sz="950" dirty="0">
                <a:solidFill>
                  <a:srgbClr val="55575A"/>
                </a:solidFill>
                <a:latin typeface="Manrope" pitchFamily="34" charset="0"/>
                <a:ea typeface="Manrope" pitchFamily="34" charset="-122"/>
                <a:cs typeface="Manrope" pitchFamily="34" charset="-120"/>
              </a:rPr>
              <a:t> # MongoDB schemas</a:t>
            </a:r>
            <a:endParaRPr lang="en-US" sz="950" dirty="0"/>
          </a:p>
        </p:txBody>
      </p:sp>
      <p:sp>
        <p:nvSpPr>
          <p:cNvPr id="21" name="Text 14"/>
          <p:cNvSpPr/>
          <p:nvPr/>
        </p:nvSpPr>
        <p:spPr>
          <a:xfrm>
            <a:off x="757238" y="10241875"/>
            <a:ext cx="13301067" cy="197525"/>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55575A"/>
                </a:solidFill>
                <a:highlight>
                  <a:srgbClr val="F2F2F2"/>
                </a:highlight>
                <a:latin typeface="Consolas" pitchFamily="34" charset="0"/>
                <a:ea typeface="Consolas" pitchFamily="34" charset="-122"/>
                <a:cs typeface="Consolas" pitchFamily="34" charset="-120"/>
              </a:rPr>
              <a:t>app.js</a:t>
            </a:r>
            <a:pPr algn="l" indent="0" marL="0">
              <a:lnSpc>
                <a:spcPts val="1550"/>
              </a:lnSpc>
              <a:buNone/>
            </a:pPr>
            <a:r>
              <a:rPr lang="en-US" sz="950" dirty="0">
                <a:solidFill>
                  <a:srgbClr val="55575A"/>
                </a:solidFill>
                <a:latin typeface="Manrope" pitchFamily="34" charset="0"/>
                <a:ea typeface="Manrope" pitchFamily="34" charset="-122"/>
                <a:cs typeface="Manrope" pitchFamily="34" charset="-120"/>
              </a:rPr>
              <a:t> # Express server</a:t>
            </a:r>
            <a:endParaRPr lang="en-US" sz="950" dirty="0"/>
          </a:p>
        </p:txBody>
      </p:sp>
      <p:sp>
        <p:nvSpPr>
          <p:cNvPr id="22" name="Text 15"/>
          <p:cNvSpPr/>
          <p:nvPr/>
        </p:nvSpPr>
        <p:spPr>
          <a:xfrm>
            <a:off x="757238" y="10624542"/>
            <a:ext cx="1543050" cy="192881"/>
          </a:xfrm>
          <a:prstGeom prst="rect">
            <a:avLst/>
          </a:prstGeom>
          <a:noFill/>
          <a:ln/>
        </p:spPr>
        <p:txBody>
          <a:bodyPr wrap="none" lIns="0" tIns="0" rIns="0" bIns="0" rtlCol="0" anchor="t"/>
          <a:lstStyle/>
          <a:p>
            <a:pPr algn="l" indent="0" marL="0">
              <a:lnSpc>
                <a:spcPts val="1500"/>
              </a:lnSpc>
              <a:buNone/>
            </a:pPr>
            <a:r>
              <a:rPr lang="en-US" sz="1200" dirty="0">
                <a:solidFill>
                  <a:srgbClr val="0C0D0F"/>
                </a:solidFill>
                <a:latin typeface="Inter" pitchFamily="34" charset="0"/>
                <a:ea typeface="Inter" pitchFamily="34" charset="-122"/>
                <a:cs typeface="Inter" pitchFamily="34" charset="-120"/>
              </a:rPr>
              <a:t>frontend/</a:t>
            </a:r>
            <a:endParaRPr lang="en-US" sz="1200" dirty="0"/>
          </a:p>
        </p:txBody>
      </p:sp>
      <p:sp>
        <p:nvSpPr>
          <p:cNvPr id="23" name="Text 16"/>
          <p:cNvSpPr/>
          <p:nvPr/>
        </p:nvSpPr>
        <p:spPr>
          <a:xfrm>
            <a:off x="757238" y="11002566"/>
            <a:ext cx="13301067" cy="197525"/>
          </a:xfrm>
          <a:prstGeom prst="rect">
            <a:avLst/>
          </a:prstGeom>
          <a:noFill/>
          <a:ln/>
        </p:spPr>
        <p:txBody>
          <a:bodyPr wrap="none" lIns="0" tIns="0" rIns="0" bIns="0" rtlCol="0" anchor="t"/>
          <a:lstStyle/>
          <a:p>
            <a:pPr algn="l" marL="342900" indent="-342900">
              <a:lnSpc>
                <a:spcPts val="1550"/>
              </a:lnSpc>
              <a:buSzPct val="100000"/>
              <a:buChar char="•"/>
            </a:pPr>
            <a:r>
              <a:rPr lang="en-US" sz="950" dirty="0">
                <a:solidFill>
                  <a:srgbClr val="55575A"/>
                </a:solidFill>
                <a:highlight>
                  <a:srgbClr val="F2F2F2"/>
                </a:highlight>
                <a:latin typeface="Consolas" pitchFamily="34" charset="0"/>
                <a:ea typeface="Consolas" pitchFamily="34" charset="-122"/>
                <a:cs typeface="Consolas" pitchFamily="34" charset="-120"/>
              </a:rPr>
              <a:t>src/</a:t>
            </a:r>
            <a:endParaRPr lang="en-US" sz="950" dirty="0"/>
          </a:p>
        </p:txBody>
      </p:sp>
      <p:sp>
        <p:nvSpPr>
          <p:cNvPr id="24" name="Text 17"/>
          <p:cNvSpPr/>
          <p:nvPr/>
        </p:nvSpPr>
        <p:spPr>
          <a:xfrm>
            <a:off x="757238" y="11243191"/>
            <a:ext cx="13301067" cy="197525"/>
          </a:xfrm>
          <a:prstGeom prst="rect">
            <a:avLst/>
          </a:prstGeom>
          <a:noFill/>
          <a:ln/>
        </p:spPr>
        <p:txBody>
          <a:bodyPr wrap="none" lIns="0" tIns="0" rIns="0" bIns="0" rtlCol="0" anchor="t"/>
          <a:lstStyle/>
          <a:p>
            <a:pPr algn="l" lvl="1" marL="685800" indent="-342900">
              <a:lnSpc>
                <a:spcPts val="1550"/>
              </a:lnSpc>
              <a:buSzPct val="100000"/>
              <a:buChar char="•"/>
            </a:pPr>
            <a:r>
              <a:rPr lang="en-US" sz="950" dirty="0">
                <a:solidFill>
                  <a:srgbClr val="55575A"/>
                </a:solidFill>
                <a:highlight>
                  <a:srgbClr val="F2F2F2"/>
                </a:highlight>
                <a:latin typeface="Consolas" pitchFamily="34" charset="0"/>
                <a:ea typeface="Consolas" pitchFamily="34" charset="-122"/>
                <a:cs typeface="Consolas" pitchFamily="34" charset="-120"/>
              </a:rPr>
              <a:t>components/</a:t>
            </a:r>
            <a:pPr algn="l" lvl="1" indent="0" marL="0">
              <a:lnSpc>
                <a:spcPts val="1550"/>
              </a:lnSpc>
              <a:buNone/>
            </a:pPr>
            <a:r>
              <a:rPr lang="en-US" sz="950" dirty="0">
                <a:solidFill>
                  <a:srgbClr val="55575A"/>
                </a:solidFill>
                <a:latin typeface="Manrope" pitchFamily="34" charset="0"/>
                <a:ea typeface="Manrope" pitchFamily="34" charset="-122"/>
                <a:cs typeface="Manrope" pitchFamily="34" charset="-120"/>
              </a:rPr>
              <a:t> # Reusable UI components</a:t>
            </a:r>
            <a:endParaRPr lang="en-US" sz="950" dirty="0"/>
          </a:p>
        </p:txBody>
      </p:sp>
      <p:sp>
        <p:nvSpPr>
          <p:cNvPr id="25" name="Text 18"/>
          <p:cNvSpPr/>
          <p:nvPr/>
        </p:nvSpPr>
        <p:spPr>
          <a:xfrm>
            <a:off x="757238" y="11483816"/>
            <a:ext cx="13301067" cy="197525"/>
          </a:xfrm>
          <a:prstGeom prst="rect">
            <a:avLst/>
          </a:prstGeom>
          <a:noFill/>
          <a:ln/>
        </p:spPr>
        <p:txBody>
          <a:bodyPr wrap="none" lIns="0" tIns="0" rIns="0" bIns="0" rtlCol="0" anchor="t"/>
          <a:lstStyle/>
          <a:p>
            <a:pPr algn="l" lvl="1" marL="685800" indent="-342900">
              <a:lnSpc>
                <a:spcPts val="1550"/>
              </a:lnSpc>
              <a:buSzPct val="100000"/>
              <a:buChar char="•"/>
            </a:pPr>
            <a:r>
              <a:rPr lang="en-US" sz="950" dirty="0">
                <a:solidFill>
                  <a:srgbClr val="55575A"/>
                </a:solidFill>
                <a:highlight>
                  <a:srgbClr val="F2F2F2"/>
                </a:highlight>
                <a:latin typeface="Consolas" pitchFamily="34" charset="0"/>
                <a:ea typeface="Consolas" pitchFamily="34" charset="-122"/>
                <a:cs typeface="Consolas" pitchFamily="34" charset="-120"/>
              </a:rPr>
              <a:t>pages/</a:t>
            </a:r>
            <a:pPr algn="l" lvl="1" indent="0" marL="0">
              <a:lnSpc>
                <a:spcPts val="1550"/>
              </a:lnSpc>
              <a:buNone/>
            </a:pPr>
            <a:r>
              <a:rPr lang="en-US" sz="950" dirty="0">
                <a:solidFill>
                  <a:srgbClr val="55575A"/>
                </a:solidFill>
                <a:latin typeface="Manrope" pitchFamily="34" charset="0"/>
                <a:ea typeface="Manrope" pitchFamily="34" charset="-122"/>
                <a:cs typeface="Manrope" pitchFamily="34" charset="-120"/>
              </a:rPr>
              <a:t> # Home, About, Contact, Dashboard, Resume Creator</a:t>
            </a:r>
            <a:endParaRPr lang="en-US" sz="950" dirty="0"/>
          </a:p>
        </p:txBody>
      </p:sp>
      <p:sp>
        <p:nvSpPr>
          <p:cNvPr id="26" name="Text 19"/>
          <p:cNvSpPr/>
          <p:nvPr/>
        </p:nvSpPr>
        <p:spPr>
          <a:xfrm>
            <a:off x="757238" y="11724442"/>
            <a:ext cx="13301067" cy="197525"/>
          </a:xfrm>
          <a:prstGeom prst="rect">
            <a:avLst/>
          </a:prstGeom>
          <a:noFill/>
          <a:ln/>
        </p:spPr>
        <p:txBody>
          <a:bodyPr wrap="none" lIns="0" tIns="0" rIns="0" bIns="0" rtlCol="0" anchor="t"/>
          <a:lstStyle/>
          <a:p>
            <a:pPr algn="l" lvl="1" marL="685800" indent="-342900">
              <a:lnSpc>
                <a:spcPts val="1550"/>
              </a:lnSpc>
              <a:buSzPct val="100000"/>
              <a:buChar char="•"/>
            </a:pPr>
            <a:r>
              <a:rPr lang="en-US" sz="950" dirty="0">
                <a:solidFill>
                  <a:srgbClr val="55575A"/>
                </a:solidFill>
                <a:highlight>
                  <a:srgbClr val="F2F2F2"/>
                </a:highlight>
                <a:latin typeface="Consolas" pitchFamily="34" charset="0"/>
                <a:ea typeface="Consolas" pitchFamily="34" charset="-122"/>
                <a:cs typeface="Consolas" pitchFamily="34" charset="-120"/>
              </a:rPr>
              <a:t>services/</a:t>
            </a:r>
            <a:pPr algn="l" lvl="1" indent="0" marL="0">
              <a:lnSpc>
                <a:spcPts val="1550"/>
              </a:lnSpc>
              <a:buNone/>
            </a:pPr>
            <a:r>
              <a:rPr lang="en-US" sz="950" dirty="0">
                <a:solidFill>
                  <a:srgbClr val="55575A"/>
                </a:solidFill>
                <a:latin typeface="Manrope" pitchFamily="34" charset="0"/>
                <a:ea typeface="Manrope" pitchFamily="34" charset="-122"/>
                <a:cs typeface="Manrope" pitchFamily="34" charset="-120"/>
              </a:rPr>
              <a:t> # API service calls</a:t>
            </a:r>
            <a:endParaRPr lang="en-US" sz="950" dirty="0"/>
          </a:p>
        </p:txBody>
      </p:sp>
      <p:sp>
        <p:nvSpPr>
          <p:cNvPr id="27" name="Text 20"/>
          <p:cNvSpPr/>
          <p:nvPr/>
        </p:nvSpPr>
        <p:spPr>
          <a:xfrm>
            <a:off x="757238" y="11965067"/>
            <a:ext cx="13301067" cy="197525"/>
          </a:xfrm>
          <a:prstGeom prst="rect">
            <a:avLst/>
          </a:prstGeom>
          <a:noFill/>
          <a:ln/>
        </p:spPr>
        <p:txBody>
          <a:bodyPr wrap="none" lIns="0" tIns="0" rIns="0" bIns="0" rtlCol="0" anchor="t"/>
          <a:lstStyle/>
          <a:p>
            <a:pPr algn="l" lvl="1" marL="685800" indent="-342900">
              <a:lnSpc>
                <a:spcPts val="1550"/>
              </a:lnSpc>
              <a:buSzPct val="100000"/>
              <a:buChar char="•"/>
            </a:pPr>
            <a:r>
              <a:rPr lang="en-US" sz="950" dirty="0">
                <a:solidFill>
                  <a:srgbClr val="55575A"/>
                </a:solidFill>
                <a:latin typeface="Manrope" pitchFamily="34" charset="0"/>
                <a:ea typeface="Manrope" pitchFamily="34" charset="-122"/>
                <a:cs typeface="Manrope" pitchFamily="34" charset="-120"/>
              </a:rPr>
              <a:t>App.js</a:t>
            </a:r>
            <a:endParaRPr lang="en-US" sz="950" dirty="0"/>
          </a:p>
        </p:txBody>
      </p:sp>
      <p:sp>
        <p:nvSpPr>
          <p:cNvPr id="28" name="Shape 21"/>
          <p:cNvSpPr/>
          <p:nvPr/>
        </p:nvSpPr>
        <p:spPr>
          <a:xfrm>
            <a:off x="572095" y="8956834"/>
            <a:ext cx="15240" cy="3248858"/>
          </a:xfrm>
          <a:prstGeom prst="rect">
            <a:avLst/>
          </a:prstGeom>
          <a:solidFill>
            <a:srgbClr val="FF7047"/>
          </a:solid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08290" y="478274"/>
            <a:ext cx="4380905" cy="543163"/>
          </a:xfrm>
          <a:prstGeom prst="rect">
            <a:avLst/>
          </a:prstGeom>
          <a:noFill/>
          <a:ln/>
        </p:spPr>
        <p:txBody>
          <a:bodyPr wrap="none" lIns="0" tIns="0" rIns="0" bIns="0" rtlCol="0" anchor="t"/>
          <a:lstStyle/>
          <a:p>
            <a:pPr algn="l" indent="0" marL="0">
              <a:lnSpc>
                <a:spcPts val="4250"/>
              </a:lnSpc>
              <a:buNone/>
            </a:pPr>
            <a:r>
              <a:rPr lang="en-US" sz="3400" dirty="0">
                <a:solidFill>
                  <a:srgbClr val="0C0D0F"/>
                </a:solidFill>
                <a:latin typeface="Inter" pitchFamily="34" charset="0"/>
                <a:ea typeface="Inter" pitchFamily="34" charset="-122"/>
                <a:cs typeface="Inter" pitchFamily="34" charset="-120"/>
              </a:rPr>
              <a:t>Using the Application</a:t>
            </a:r>
            <a:endParaRPr lang="en-US" sz="3400" dirty="0"/>
          </a:p>
        </p:txBody>
      </p:sp>
      <p:sp>
        <p:nvSpPr>
          <p:cNvPr id="3" name="Text 1"/>
          <p:cNvSpPr/>
          <p:nvPr/>
        </p:nvSpPr>
        <p:spPr>
          <a:xfrm>
            <a:off x="608290" y="1368981"/>
            <a:ext cx="13413819" cy="278130"/>
          </a:xfrm>
          <a:prstGeom prst="rect">
            <a:avLst/>
          </a:prstGeom>
          <a:noFill/>
          <a:ln/>
        </p:spPr>
        <p:txBody>
          <a:bodyPr wrap="none" lIns="0" tIns="0" rIns="0" bIns="0" rtlCol="0" anchor="t"/>
          <a:lstStyle/>
          <a:p>
            <a:pPr algn="l" indent="0" marL="0">
              <a:lnSpc>
                <a:spcPts val="2150"/>
              </a:lnSpc>
              <a:buNone/>
            </a:pPr>
            <a:r>
              <a:rPr lang="en-US" sz="1350" dirty="0">
                <a:solidFill>
                  <a:srgbClr val="55575A"/>
                </a:solidFill>
                <a:latin typeface="Manrope" pitchFamily="34" charset="0"/>
                <a:ea typeface="Manrope" pitchFamily="34" charset="-122"/>
                <a:cs typeface="Manrope" pitchFamily="34" charset="-120"/>
              </a:rPr>
              <a:t>The MERN Stack Resume Builder is designed for intuitive use, allowing users to effortlessly navigate from account creation to resume export.</a:t>
            </a:r>
            <a:endParaRPr lang="en-US" sz="1350" dirty="0"/>
          </a:p>
        </p:txBody>
      </p:sp>
      <p:pic>
        <p:nvPicPr>
          <p:cNvPr id="4" name="Image 0" descr="preencoded.png">    </p:cNvPr>
          <p:cNvPicPr>
            <a:picLocks noChangeAspect="1"/>
          </p:cNvPicPr>
          <p:nvPr/>
        </p:nvPicPr>
        <p:blipFill>
          <a:blip r:embed="rId1"/>
          <a:stretch>
            <a:fillRect/>
          </a:stretch>
        </p:blipFill>
        <p:spPr>
          <a:xfrm>
            <a:off x="608290" y="1842611"/>
            <a:ext cx="521375" cy="1143000"/>
          </a:xfrm>
          <a:prstGeom prst="rect">
            <a:avLst/>
          </a:prstGeom>
        </p:spPr>
      </p:pic>
      <p:sp>
        <p:nvSpPr>
          <p:cNvPr id="5" name="Text 2"/>
          <p:cNvSpPr/>
          <p:nvPr/>
        </p:nvSpPr>
        <p:spPr>
          <a:xfrm>
            <a:off x="1303377" y="2016323"/>
            <a:ext cx="2172533" cy="271582"/>
          </a:xfrm>
          <a:prstGeom prst="rect">
            <a:avLst/>
          </a:prstGeom>
          <a:noFill/>
          <a:ln/>
        </p:spPr>
        <p:txBody>
          <a:bodyPr wrap="none" lIns="0" tIns="0" rIns="0" bIns="0" rtlCol="0" anchor="t"/>
          <a:lstStyle/>
          <a:p>
            <a:pPr algn="l" indent="0" marL="0">
              <a:lnSpc>
                <a:spcPts val="2100"/>
              </a:lnSpc>
              <a:buNone/>
            </a:pPr>
            <a:r>
              <a:rPr lang="en-US" sz="1700" dirty="0">
                <a:solidFill>
                  <a:srgbClr val="55575A"/>
                </a:solidFill>
                <a:latin typeface="Inter" pitchFamily="34" charset="0"/>
                <a:ea typeface="Inter" pitchFamily="34" charset="-122"/>
                <a:cs typeface="Inter" pitchFamily="34" charset="-120"/>
              </a:rPr>
              <a:t>Access the App</a:t>
            </a:r>
            <a:endParaRPr lang="en-US" sz="1700" dirty="0"/>
          </a:p>
        </p:txBody>
      </p:sp>
      <p:sp>
        <p:nvSpPr>
          <p:cNvPr id="6" name="Text 3"/>
          <p:cNvSpPr/>
          <p:nvPr/>
        </p:nvSpPr>
        <p:spPr>
          <a:xfrm>
            <a:off x="1303377" y="2392085"/>
            <a:ext cx="12718733" cy="278130"/>
          </a:xfrm>
          <a:prstGeom prst="rect">
            <a:avLst/>
          </a:prstGeom>
          <a:noFill/>
          <a:ln/>
        </p:spPr>
        <p:txBody>
          <a:bodyPr wrap="none" lIns="0" tIns="0" rIns="0" bIns="0" rtlCol="0" anchor="t"/>
          <a:lstStyle/>
          <a:p>
            <a:pPr algn="l" indent="0" marL="0">
              <a:lnSpc>
                <a:spcPts val="2150"/>
              </a:lnSpc>
              <a:buNone/>
            </a:pPr>
            <a:r>
              <a:rPr lang="en-US" sz="1350" dirty="0">
                <a:solidFill>
                  <a:srgbClr val="55575A"/>
                </a:solidFill>
                <a:latin typeface="Manrope" pitchFamily="34" charset="0"/>
                <a:ea typeface="Manrope" pitchFamily="34" charset="-122"/>
                <a:cs typeface="Manrope" pitchFamily="34" charset="-120"/>
              </a:rPr>
              <a:t>Open the application in your web browser.</a:t>
            </a:r>
            <a:endParaRPr lang="en-US" sz="1350" dirty="0"/>
          </a:p>
        </p:txBody>
      </p:sp>
      <p:pic>
        <p:nvPicPr>
          <p:cNvPr id="7" name="Image 1" descr="preencoded.png">    </p:cNvPr>
          <p:cNvPicPr>
            <a:picLocks noChangeAspect="1"/>
          </p:cNvPicPr>
          <p:nvPr/>
        </p:nvPicPr>
        <p:blipFill>
          <a:blip r:embed="rId2"/>
          <a:stretch>
            <a:fillRect/>
          </a:stretch>
        </p:blipFill>
        <p:spPr>
          <a:xfrm>
            <a:off x="868918" y="3059073"/>
            <a:ext cx="521375" cy="1143000"/>
          </a:xfrm>
          <a:prstGeom prst="rect">
            <a:avLst/>
          </a:prstGeom>
        </p:spPr>
      </p:pic>
      <p:sp>
        <p:nvSpPr>
          <p:cNvPr id="8" name="Text 4"/>
          <p:cNvSpPr/>
          <p:nvPr/>
        </p:nvSpPr>
        <p:spPr>
          <a:xfrm>
            <a:off x="1564005" y="3232785"/>
            <a:ext cx="2172533" cy="271582"/>
          </a:xfrm>
          <a:prstGeom prst="rect">
            <a:avLst/>
          </a:prstGeom>
          <a:noFill/>
          <a:ln/>
        </p:spPr>
        <p:txBody>
          <a:bodyPr wrap="none" lIns="0" tIns="0" rIns="0" bIns="0" rtlCol="0" anchor="t"/>
          <a:lstStyle/>
          <a:p>
            <a:pPr algn="l" indent="0" marL="0">
              <a:lnSpc>
                <a:spcPts val="2100"/>
              </a:lnSpc>
              <a:buNone/>
            </a:pPr>
            <a:r>
              <a:rPr lang="en-US" sz="1700" dirty="0">
                <a:solidFill>
                  <a:srgbClr val="55575A"/>
                </a:solidFill>
                <a:latin typeface="Inter" pitchFamily="34" charset="0"/>
                <a:ea typeface="Inter" pitchFamily="34" charset="-122"/>
                <a:cs typeface="Inter" pitchFamily="34" charset="-120"/>
              </a:rPr>
              <a:t>Authenticate</a:t>
            </a:r>
            <a:endParaRPr lang="en-US" sz="1700" dirty="0"/>
          </a:p>
        </p:txBody>
      </p:sp>
      <p:sp>
        <p:nvSpPr>
          <p:cNvPr id="9" name="Text 5"/>
          <p:cNvSpPr/>
          <p:nvPr/>
        </p:nvSpPr>
        <p:spPr>
          <a:xfrm>
            <a:off x="1564005" y="3608546"/>
            <a:ext cx="12458105" cy="278130"/>
          </a:xfrm>
          <a:prstGeom prst="rect">
            <a:avLst/>
          </a:prstGeom>
          <a:noFill/>
          <a:ln/>
        </p:spPr>
        <p:txBody>
          <a:bodyPr wrap="none" lIns="0" tIns="0" rIns="0" bIns="0" rtlCol="0" anchor="t"/>
          <a:lstStyle/>
          <a:p>
            <a:pPr algn="l" indent="0" marL="0">
              <a:lnSpc>
                <a:spcPts val="2150"/>
              </a:lnSpc>
              <a:buNone/>
            </a:pPr>
            <a:r>
              <a:rPr lang="en-US" sz="1350" dirty="0">
                <a:solidFill>
                  <a:srgbClr val="55575A"/>
                </a:solidFill>
                <a:latin typeface="Manrope" pitchFamily="34" charset="0"/>
                <a:ea typeface="Manrope" pitchFamily="34" charset="-122"/>
                <a:cs typeface="Manrope" pitchFamily="34" charset="-120"/>
              </a:rPr>
              <a:t>Sign up or log in using your Google, GitHub account, or a manual registration form.</a:t>
            </a:r>
            <a:endParaRPr lang="en-US" sz="1350" dirty="0"/>
          </a:p>
        </p:txBody>
      </p:sp>
      <p:pic>
        <p:nvPicPr>
          <p:cNvPr id="10" name="Image 2" descr="preencoded.png">    </p:cNvPr>
          <p:cNvPicPr>
            <a:picLocks noChangeAspect="1"/>
          </p:cNvPicPr>
          <p:nvPr/>
        </p:nvPicPr>
        <p:blipFill>
          <a:blip r:embed="rId3"/>
          <a:stretch>
            <a:fillRect/>
          </a:stretch>
        </p:blipFill>
        <p:spPr>
          <a:xfrm>
            <a:off x="1129665" y="4275534"/>
            <a:ext cx="521375" cy="1143000"/>
          </a:xfrm>
          <a:prstGeom prst="rect">
            <a:avLst/>
          </a:prstGeom>
        </p:spPr>
      </p:pic>
      <p:sp>
        <p:nvSpPr>
          <p:cNvPr id="11" name="Text 6"/>
          <p:cNvSpPr/>
          <p:nvPr/>
        </p:nvSpPr>
        <p:spPr>
          <a:xfrm>
            <a:off x="1824752" y="4449247"/>
            <a:ext cx="2172533" cy="271582"/>
          </a:xfrm>
          <a:prstGeom prst="rect">
            <a:avLst/>
          </a:prstGeom>
          <a:noFill/>
          <a:ln/>
        </p:spPr>
        <p:txBody>
          <a:bodyPr wrap="none" lIns="0" tIns="0" rIns="0" bIns="0" rtlCol="0" anchor="t"/>
          <a:lstStyle/>
          <a:p>
            <a:pPr algn="l" indent="0" marL="0">
              <a:lnSpc>
                <a:spcPts val="2100"/>
              </a:lnSpc>
              <a:buNone/>
            </a:pPr>
            <a:r>
              <a:rPr lang="en-US" sz="1700" dirty="0">
                <a:solidFill>
                  <a:srgbClr val="55575A"/>
                </a:solidFill>
                <a:latin typeface="Inter" pitchFamily="34" charset="0"/>
                <a:ea typeface="Inter" pitchFamily="34" charset="-122"/>
                <a:cs typeface="Inter" pitchFamily="34" charset="-120"/>
              </a:rPr>
              <a:t>Create Your Resume</a:t>
            </a:r>
            <a:endParaRPr lang="en-US" sz="1700" dirty="0"/>
          </a:p>
        </p:txBody>
      </p:sp>
      <p:sp>
        <p:nvSpPr>
          <p:cNvPr id="12" name="Text 7"/>
          <p:cNvSpPr/>
          <p:nvPr/>
        </p:nvSpPr>
        <p:spPr>
          <a:xfrm>
            <a:off x="1824752" y="4825008"/>
            <a:ext cx="12197358" cy="278130"/>
          </a:xfrm>
          <a:prstGeom prst="rect">
            <a:avLst/>
          </a:prstGeom>
          <a:noFill/>
          <a:ln/>
        </p:spPr>
        <p:txBody>
          <a:bodyPr wrap="none" lIns="0" tIns="0" rIns="0" bIns="0" rtlCol="0" anchor="t"/>
          <a:lstStyle/>
          <a:p>
            <a:pPr algn="l" indent="0" marL="0">
              <a:lnSpc>
                <a:spcPts val="2150"/>
              </a:lnSpc>
              <a:buNone/>
            </a:pPr>
            <a:r>
              <a:rPr lang="en-US" sz="1350" dirty="0">
                <a:solidFill>
                  <a:srgbClr val="55575A"/>
                </a:solidFill>
                <a:latin typeface="Manrope" pitchFamily="34" charset="0"/>
                <a:ea typeface="Manrope" pitchFamily="34" charset="-122"/>
                <a:cs typeface="Manrope" pitchFamily="34" charset="-120"/>
              </a:rPr>
              <a:t>Navigate to the "Create Resume" section and begin typing your details.</a:t>
            </a:r>
            <a:endParaRPr lang="en-US" sz="1350" dirty="0"/>
          </a:p>
        </p:txBody>
      </p:sp>
      <p:pic>
        <p:nvPicPr>
          <p:cNvPr id="13" name="Image 3" descr="preencoded.png">    </p:cNvPr>
          <p:cNvPicPr>
            <a:picLocks noChangeAspect="1"/>
          </p:cNvPicPr>
          <p:nvPr/>
        </p:nvPicPr>
        <p:blipFill>
          <a:blip r:embed="rId4"/>
          <a:stretch>
            <a:fillRect/>
          </a:stretch>
        </p:blipFill>
        <p:spPr>
          <a:xfrm>
            <a:off x="1390412" y="5491996"/>
            <a:ext cx="521375" cy="1143000"/>
          </a:xfrm>
          <a:prstGeom prst="rect">
            <a:avLst/>
          </a:prstGeom>
        </p:spPr>
      </p:pic>
      <p:sp>
        <p:nvSpPr>
          <p:cNvPr id="14" name="Text 8"/>
          <p:cNvSpPr/>
          <p:nvPr/>
        </p:nvSpPr>
        <p:spPr>
          <a:xfrm>
            <a:off x="2085499" y="5665708"/>
            <a:ext cx="2172533" cy="271582"/>
          </a:xfrm>
          <a:prstGeom prst="rect">
            <a:avLst/>
          </a:prstGeom>
          <a:noFill/>
          <a:ln/>
        </p:spPr>
        <p:txBody>
          <a:bodyPr wrap="none" lIns="0" tIns="0" rIns="0" bIns="0" rtlCol="0" anchor="t"/>
          <a:lstStyle/>
          <a:p>
            <a:pPr algn="l" indent="0" marL="0">
              <a:lnSpc>
                <a:spcPts val="2100"/>
              </a:lnSpc>
              <a:buNone/>
            </a:pPr>
            <a:r>
              <a:rPr lang="en-US" sz="1700" dirty="0">
                <a:solidFill>
                  <a:srgbClr val="55575A"/>
                </a:solidFill>
                <a:latin typeface="Inter" pitchFamily="34" charset="0"/>
                <a:ea typeface="Inter" pitchFamily="34" charset="-122"/>
                <a:cs typeface="Inter" pitchFamily="34" charset="-120"/>
              </a:rPr>
              <a:t>Optimize &amp; Refine</a:t>
            </a:r>
            <a:endParaRPr lang="en-US" sz="1700" dirty="0"/>
          </a:p>
        </p:txBody>
      </p:sp>
      <p:sp>
        <p:nvSpPr>
          <p:cNvPr id="15" name="Text 9"/>
          <p:cNvSpPr/>
          <p:nvPr/>
        </p:nvSpPr>
        <p:spPr>
          <a:xfrm>
            <a:off x="2085499" y="6041469"/>
            <a:ext cx="11936611" cy="278130"/>
          </a:xfrm>
          <a:prstGeom prst="rect">
            <a:avLst/>
          </a:prstGeom>
          <a:noFill/>
          <a:ln/>
        </p:spPr>
        <p:txBody>
          <a:bodyPr wrap="none" lIns="0" tIns="0" rIns="0" bIns="0" rtlCol="0" anchor="t"/>
          <a:lstStyle/>
          <a:p>
            <a:pPr algn="l" indent="0" marL="0">
              <a:lnSpc>
                <a:spcPts val="2150"/>
              </a:lnSpc>
              <a:buNone/>
            </a:pPr>
            <a:r>
              <a:rPr lang="en-US" sz="1350" dirty="0">
                <a:solidFill>
                  <a:srgbClr val="55575A"/>
                </a:solidFill>
                <a:latin typeface="Manrope" pitchFamily="34" charset="0"/>
                <a:ea typeface="Manrope" pitchFamily="34" charset="-122"/>
                <a:cs typeface="Manrope" pitchFamily="34" charset="-120"/>
              </a:rPr>
              <a:t>Observe the live preview as you type and utilize real-time ATS scoring and visual graphs to optimize your resume.</a:t>
            </a:r>
            <a:endParaRPr lang="en-US" sz="1350" dirty="0"/>
          </a:p>
        </p:txBody>
      </p:sp>
      <p:pic>
        <p:nvPicPr>
          <p:cNvPr id="16" name="Image 4" descr="preencoded.png">    </p:cNvPr>
          <p:cNvPicPr>
            <a:picLocks noChangeAspect="1"/>
          </p:cNvPicPr>
          <p:nvPr/>
        </p:nvPicPr>
        <p:blipFill>
          <a:blip r:embed="rId5"/>
          <a:stretch>
            <a:fillRect/>
          </a:stretch>
        </p:blipFill>
        <p:spPr>
          <a:xfrm>
            <a:off x="1129665" y="6708458"/>
            <a:ext cx="521375" cy="1143000"/>
          </a:xfrm>
          <a:prstGeom prst="rect">
            <a:avLst/>
          </a:prstGeom>
        </p:spPr>
      </p:pic>
      <p:sp>
        <p:nvSpPr>
          <p:cNvPr id="17" name="Text 10"/>
          <p:cNvSpPr/>
          <p:nvPr/>
        </p:nvSpPr>
        <p:spPr>
          <a:xfrm>
            <a:off x="1824752" y="6882170"/>
            <a:ext cx="2172533" cy="271582"/>
          </a:xfrm>
          <a:prstGeom prst="rect">
            <a:avLst/>
          </a:prstGeom>
          <a:noFill/>
          <a:ln/>
        </p:spPr>
        <p:txBody>
          <a:bodyPr wrap="none" lIns="0" tIns="0" rIns="0" bIns="0" rtlCol="0" anchor="t"/>
          <a:lstStyle/>
          <a:p>
            <a:pPr algn="l" indent="0" marL="0">
              <a:lnSpc>
                <a:spcPts val="2100"/>
              </a:lnSpc>
              <a:buNone/>
            </a:pPr>
            <a:r>
              <a:rPr lang="en-US" sz="1700" dirty="0">
                <a:solidFill>
                  <a:srgbClr val="55575A"/>
                </a:solidFill>
                <a:latin typeface="Inter" pitchFamily="34" charset="0"/>
                <a:ea typeface="Inter" pitchFamily="34" charset="-122"/>
                <a:cs typeface="Inter" pitchFamily="34" charset="-120"/>
              </a:rPr>
              <a:t>Save &amp; Download</a:t>
            </a:r>
            <a:endParaRPr lang="en-US" sz="1700" dirty="0"/>
          </a:p>
        </p:txBody>
      </p:sp>
      <p:sp>
        <p:nvSpPr>
          <p:cNvPr id="18" name="Text 11"/>
          <p:cNvSpPr/>
          <p:nvPr/>
        </p:nvSpPr>
        <p:spPr>
          <a:xfrm>
            <a:off x="1824752" y="7257931"/>
            <a:ext cx="12197358" cy="278130"/>
          </a:xfrm>
          <a:prstGeom prst="rect">
            <a:avLst/>
          </a:prstGeom>
          <a:noFill/>
          <a:ln/>
        </p:spPr>
        <p:txBody>
          <a:bodyPr wrap="none" lIns="0" tIns="0" rIns="0" bIns="0" rtlCol="0" anchor="t"/>
          <a:lstStyle/>
          <a:p>
            <a:pPr algn="l" indent="0" marL="0">
              <a:lnSpc>
                <a:spcPts val="2150"/>
              </a:lnSpc>
              <a:buNone/>
            </a:pPr>
            <a:r>
              <a:rPr lang="en-US" sz="1350" dirty="0">
                <a:solidFill>
                  <a:srgbClr val="55575A"/>
                </a:solidFill>
                <a:latin typeface="Manrope" pitchFamily="34" charset="0"/>
                <a:ea typeface="Manrope" pitchFamily="34" charset="-122"/>
                <a:cs typeface="Manrope" pitchFamily="34" charset="-120"/>
              </a:rPr>
              <a:t>Save your resume to your dashboard for future edits and download it as a PDF or Word document.</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709732"/>
            <a:ext cx="6172200" cy="771525"/>
          </a:xfrm>
          <a:prstGeom prst="rect">
            <a:avLst/>
          </a:prstGeom>
          <a:noFill/>
          <a:ln/>
        </p:spPr>
        <p:txBody>
          <a:bodyPr wrap="none" lIns="0" tIns="0" rIns="0" bIns="0" rtlCol="0" anchor="t"/>
          <a:lstStyle/>
          <a:p>
            <a:pPr algn="l" indent="0" marL="0">
              <a:lnSpc>
                <a:spcPts val="6050"/>
              </a:lnSpc>
              <a:buNone/>
            </a:pPr>
            <a:r>
              <a:rPr lang="en-US" sz="4850" dirty="0">
                <a:solidFill>
                  <a:srgbClr val="0C0D0F"/>
                </a:solidFill>
                <a:latin typeface="Inter" pitchFamily="34" charset="0"/>
                <a:ea typeface="Inter" pitchFamily="34" charset="-122"/>
                <a:cs typeface="Inter" pitchFamily="34" charset="-120"/>
              </a:rPr>
              <a:t>API Endpoints</a:t>
            </a:r>
            <a:endParaRPr lang="en-US" sz="4850" dirty="0"/>
          </a:p>
        </p:txBody>
      </p:sp>
      <p:sp>
        <p:nvSpPr>
          <p:cNvPr id="3" name="Text 1"/>
          <p:cNvSpPr/>
          <p:nvPr/>
        </p:nvSpPr>
        <p:spPr>
          <a:xfrm>
            <a:off x="864037" y="1975009"/>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Our RESTful API provides comprehensive endpoints for user authentication, resume management, and ATS scoring, forming the backbone of the application's functionality.</a:t>
            </a:r>
            <a:endParaRPr lang="en-US" sz="1900" dirty="0"/>
          </a:p>
        </p:txBody>
      </p:sp>
      <p:sp>
        <p:nvSpPr>
          <p:cNvPr id="4" name="Shape 2"/>
          <p:cNvSpPr/>
          <p:nvPr/>
        </p:nvSpPr>
        <p:spPr>
          <a:xfrm>
            <a:off x="864037" y="3042761"/>
            <a:ext cx="12902327" cy="3409236"/>
          </a:xfrm>
          <a:prstGeom prst="roundRect">
            <a:avLst>
              <a:gd name="adj" fmla="val 6518"/>
            </a:avLst>
          </a:prstGeom>
          <a:noFill/>
          <a:ln w="15240">
            <a:solidFill>
              <a:srgbClr val="000000">
                <a:alpha val="8000"/>
              </a:srgbClr>
            </a:solidFill>
            <a:prstDash val="solid"/>
          </a:ln>
        </p:spPr>
      </p:sp>
      <p:sp>
        <p:nvSpPr>
          <p:cNvPr id="5" name="Shape 3"/>
          <p:cNvSpPr/>
          <p:nvPr/>
        </p:nvSpPr>
        <p:spPr>
          <a:xfrm>
            <a:off x="879277" y="3058001"/>
            <a:ext cx="12871847" cy="1101566"/>
          </a:xfrm>
          <a:prstGeom prst="rect">
            <a:avLst/>
          </a:prstGeom>
          <a:solidFill>
            <a:srgbClr val="FFFFFF">
              <a:alpha val="4000"/>
            </a:srgbClr>
          </a:solidFill>
          <a:ln/>
        </p:spPr>
      </p:sp>
      <p:sp>
        <p:nvSpPr>
          <p:cNvPr id="6" name="Text 4"/>
          <p:cNvSpPr/>
          <p:nvPr/>
        </p:nvSpPr>
        <p:spPr>
          <a:xfrm>
            <a:off x="1126093" y="3213735"/>
            <a:ext cx="3364111" cy="395049"/>
          </a:xfrm>
          <a:prstGeom prst="rect">
            <a:avLst/>
          </a:prstGeom>
          <a:noFill/>
          <a:ln/>
        </p:spPr>
        <p:txBody>
          <a:bodyPr wrap="none" lIns="0" tIns="0" rIns="0" bIns="0" rtlCol="0" anchor="t"/>
          <a:lstStyle/>
          <a:p>
            <a:pPr algn="l" indent="0" marL="0">
              <a:lnSpc>
                <a:spcPts val="3100"/>
              </a:lnSpc>
              <a:buNone/>
            </a:pPr>
            <a:r>
              <a:rPr lang="en-US" sz="1900" b="1" dirty="0">
                <a:solidFill>
                  <a:srgbClr val="55575A"/>
                </a:solidFill>
                <a:latin typeface="Manrope" pitchFamily="34" charset="0"/>
                <a:ea typeface="Manrope" pitchFamily="34" charset="-122"/>
                <a:cs typeface="Manrope" pitchFamily="34" charset="-120"/>
              </a:rPr>
              <a:t>Authentication</a:t>
            </a:r>
            <a:endParaRPr lang="en-US" sz="1900" dirty="0"/>
          </a:p>
        </p:txBody>
      </p:sp>
      <p:sp>
        <p:nvSpPr>
          <p:cNvPr id="7" name="Text 5"/>
          <p:cNvSpPr/>
          <p:nvPr/>
        </p:nvSpPr>
        <p:spPr>
          <a:xfrm>
            <a:off x="4991457" y="3213735"/>
            <a:ext cx="8512850"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55575A"/>
                </a:solidFill>
                <a:highlight>
                  <a:srgbClr val="F2F2F2"/>
                </a:highlight>
                <a:latin typeface="Consolas" pitchFamily="34" charset="0"/>
                <a:ea typeface="Consolas" pitchFamily="34" charset="-122"/>
                <a:cs typeface="Consolas" pitchFamily="34" charset="-120"/>
              </a:rPr>
              <a:t>POST /api/auth/login</a:t>
            </a:r>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 – User login</a:t>
            </a:r>
            <a:endParaRPr lang="en-US" sz="1900" dirty="0"/>
          </a:p>
        </p:txBody>
      </p:sp>
      <p:sp>
        <p:nvSpPr>
          <p:cNvPr id="8" name="Text 6"/>
          <p:cNvSpPr/>
          <p:nvPr/>
        </p:nvSpPr>
        <p:spPr>
          <a:xfrm>
            <a:off x="4991457" y="3682841"/>
            <a:ext cx="8512850"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55575A"/>
                </a:solidFill>
                <a:highlight>
                  <a:srgbClr val="F2F2F2"/>
                </a:highlight>
                <a:latin typeface="Consolas" pitchFamily="34" charset="0"/>
                <a:ea typeface="Consolas" pitchFamily="34" charset="-122"/>
                <a:cs typeface="Consolas" pitchFamily="34" charset="-120"/>
              </a:rPr>
              <a:t>POST /api/auth/signup</a:t>
            </a:r>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 – User registration</a:t>
            </a:r>
            <a:endParaRPr lang="en-US" sz="1900" dirty="0"/>
          </a:p>
        </p:txBody>
      </p:sp>
      <p:sp>
        <p:nvSpPr>
          <p:cNvPr id="9" name="Shape 7"/>
          <p:cNvSpPr/>
          <p:nvPr/>
        </p:nvSpPr>
        <p:spPr>
          <a:xfrm>
            <a:off x="879277" y="4159568"/>
            <a:ext cx="12871847" cy="1570673"/>
          </a:xfrm>
          <a:prstGeom prst="rect">
            <a:avLst/>
          </a:prstGeom>
          <a:solidFill>
            <a:srgbClr val="000000">
              <a:alpha val="4000"/>
            </a:srgbClr>
          </a:solidFill>
          <a:ln/>
        </p:spPr>
      </p:sp>
      <p:sp>
        <p:nvSpPr>
          <p:cNvPr id="10" name="Text 8"/>
          <p:cNvSpPr/>
          <p:nvPr/>
        </p:nvSpPr>
        <p:spPr>
          <a:xfrm>
            <a:off x="1126093" y="4315301"/>
            <a:ext cx="3364111" cy="395049"/>
          </a:xfrm>
          <a:prstGeom prst="rect">
            <a:avLst/>
          </a:prstGeom>
          <a:noFill/>
          <a:ln/>
        </p:spPr>
        <p:txBody>
          <a:bodyPr wrap="none" lIns="0" tIns="0" rIns="0" bIns="0" rtlCol="0" anchor="t"/>
          <a:lstStyle/>
          <a:p>
            <a:pPr algn="l" indent="0" marL="0">
              <a:lnSpc>
                <a:spcPts val="3100"/>
              </a:lnSpc>
              <a:buNone/>
            </a:pPr>
            <a:r>
              <a:rPr lang="en-US" sz="1900" b="1" dirty="0">
                <a:solidFill>
                  <a:srgbClr val="55575A"/>
                </a:solidFill>
                <a:latin typeface="Manrope" pitchFamily="34" charset="0"/>
                <a:ea typeface="Manrope" pitchFamily="34" charset="-122"/>
                <a:cs typeface="Manrope" pitchFamily="34" charset="-120"/>
              </a:rPr>
              <a:t>Resume Management</a:t>
            </a:r>
            <a:endParaRPr lang="en-US" sz="1900" dirty="0"/>
          </a:p>
        </p:txBody>
      </p:sp>
      <p:sp>
        <p:nvSpPr>
          <p:cNvPr id="11" name="Text 9"/>
          <p:cNvSpPr/>
          <p:nvPr/>
        </p:nvSpPr>
        <p:spPr>
          <a:xfrm>
            <a:off x="4991457" y="4315301"/>
            <a:ext cx="8512850"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55575A"/>
                </a:solidFill>
                <a:highlight>
                  <a:srgbClr val="F2F2F2"/>
                </a:highlight>
                <a:latin typeface="Consolas" pitchFamily="34" charset="0"/>
                <a:ea typeface="Consolas" pitchFamily="34" charset="-122"/>
                <a:cs typeface="Consolas" pitchFamily="34" charset="-120"/>
              </a:rPr>
              <a:t>GET /api/resumes</a:t>
            </a:r>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 – Fetch all user resumes</a:t>
            </a:r>
            <a:endParaRPr lang="en-US" sz="1900" dirty="0"/>
          </a:p>
        </p:txBody>
      </p:sp>
      <p:sp>
        <p:nvSpPr>
          <p:cNvPr id="12" name="Text 10"/>
          <p:cNvSpPr/>
          <p:nvPr/>
        </p:nvSpPr>
        <p:spPr>
          <a:xfrm>
            <a:off x="4991457" y="4784408"/>
            <a:ext cx="8512850"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55575A"/>
                </a:solidFill>
                <a:highlight>
                  <a:srgbClr val="F2F2F2"/>
                </a:highlight>
                <a:latin typeface="Consolas" pitchFamily="34" charset="0"/>
                <a:ea typeface="Consolas" pitchFamily="34" charset="-122"/>
                <a:cs typeface="Consolas" pitchFamily="34" charset="-120"/>
              </a:rPr>
              <a:t>POST /api/resumes</a:t>
            </a:r>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 – Create a new resume</a:t>
            </a:r>
            <a:endParaRPr lang="en-US" sz="1900" dirty="0"/>
          </a:p>
        </p:txBody>
      </p:sp>
      <p:sp>
        <p:nvSpPr>
          <p:cNvPr id="13" name="Text 11"/>
          <p:cNvSpPr/>
          <p:nvPr/>
        </p:nvSpPr>
        <p:spPr>
          <a:xfrm>
            <a:off x="4991457" y="5253514"/>
            <a:ext cx="8512850"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55575A"/>
                </a:solidFill>
                <a:highlight>
                  <a:srgbClr val="F2F2F2"/>
                </a:highlight>
                <a:latin typeface="Consolas" pitchFamily="34" charset="0"/>
                <a:ea typeface="Consolas" pitchFamily="34" charset="-122"/>
                <a:cs typeface="Consolas" pitchFamily="34" charset="-120"/>
              </a:rPr>
              <a:t>GET /api/resumes/:id</a:t>
            </a:r>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 – Fetch details of a single resume</a:t>
            </a:r>
            <a:endParaRPr lang="en-US" sz="1900" dirty="0"/>
          </a:p>
        </p:txBody>
      </p:sp>
      <p:sp>
        <p:nvSpPr>
          <p:cNvPr id="14" name="Shape 12"/>
          <p:cNvSpPr/>
          <p:nvPr/>
        </p:nvSpPr>
        <p:spPr>
          <a:xfrm>
            <a:off x="879277" y="5730240"/>
            <a:ext cx="12871847" cy="706517"/>
          </a:xfrm>
          <a:prstGeom prst="rect">
            <a:avLst/>
          </a:prstGeom>
          <a:solidFill>
            <a:srgbClr val="FFFFFF">
              <a:alpha val="4000"/>
            </a:srgbClr>
          </a:solidFill>
          <a:ln/>
        </p:spPr>
      </p:sp>
      <p:sp>
        <p:nvSpPr>
          <p:cNvPr id="15" name="Text 13"/>
          <p:cNvSpPr/>
          <p:nvPr/>
        </p:nvSpPr>
        <p:spPr>
          <a:xfrm>
            <a:off x="1126093" y="5885974"/>
            <a:ext cx="3364111" cy="395049"/>
          </a:xfrm>
          <a:prstGeom prst="rect">
            <a:avLst/>
          </a:prstGeom>
          <a:noFill/>
          <a:ln/>
        </p:spPr>
        <p:txBody>
          <a:bodyPr wrap="none" lIns="0" tIns="0" rIns="0" bIns="0" rtlCol="0" anchor="t"/>
          <a:lstStyle/>
          <a:p>
            <a:pPr algn="l" indent="0" marL="0">
              <a:lnSpc>
                <a:spcPts val="3100"/>
              </a:lnSpc>
              <a:buNone/>
            </a:pPr>
            <a:r>
              <a:rPr lang="en-US" sz="1900" b="1" dirty="0">
                <a:solidFill>
                  <a:srgbClr val="55575A"/>
                </a:solidFill>
                <a:latin typeface="Manrope" pitchFamily="34" charset="0"/>
                <a:ea typeface="Manrope" pitchFamily="34" charset="-122"/>
                <a:cs typeface="Manrope" pitchFamily="34" charset="-120"/>
              </a:rPr>
              <a:t>ATS Scoring</a:t>
            </a:r>
            <a:endParaRPr lang="en-US" sz="1900" dirty="0"/>
          </a:p>
        </p:txBody>
      </p:sp>
      <p:sp>
        <p:nvSpPr>
          <p:cNvPr id="16" name="Text 14"/>
          <p:cNvSpPr/>
          <p:nvPr/>
        </p:nvSpPr>
        <p:spPr>
          <a:xfrm>
            <a:off x="4991457" y="5885974"/>
            <a:ext cx="8512850" cy="395049"/>
          </a:xfrm>
          <a:prstGeom prst="rect">
            <a:avLst/>
          </a:prstGeom>
          <a:noFill/>
          <a:ln/>
        </p:spPr>
        <p:txBody>
          <a:bodyPr wrap="none" lIns="0" tIns="0" rIns="0" bIns="0" rtlCol="0" anchor="t"/>
          <a:lstStyle/>
          <a:p>
            <a:pPr algn="l" marL="342900" indent="-342900">
              <a:lnSpc>
                <a:spcPts val="3100"/>
              </a:lnSpc>
              <a:buSzPct val="100000"/>
              <a:buChar char="•"/>
            </a:pPr>
            <a:r>
              <a:rPr lang="en-US" sz="1900" dirty="0">
                <a:solidFill>
                  <a:srgbClr val="55575A"/>
                </a:solidFill>
                <a:highlight>
                  <a:srgbClr val="F2F2F2"/>
                </a:highlight>
                <a:latin typeface="Consolas" pitchFamily="34" charset="0"/>
                <a:ea typeface="Consolas" pitchFamily="34" charset="-122"/>
                <a:cs typeface="Consolas" pitchFamily="34" charset="-120"/>
              </a:rPr>
              <a:t>POST /api/score</a:t>
            </a:r>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 – Generate ATS score for uploaded/created resume</a:t>
            </a:r>
            <a:endParaRPr lang="en-US" sz="1900" dirty="0"/>
          </a:p>
        </p:txBody>
      </p:sp>
      <p:sp>
        <p:nvSpPr>
          <p:cNvPr id="17" name="Text 15"/>
          <p:cNvSpPr/>
          <p:nvPr/>
        </p:nvSpPr>
        <p:spPr>
          <a:xfrm>
            <a:off x="864037" y="6729651"/>
            <a:ext cx="12902327" cy="790099"/>
          </a:xfrm>
          <a:prstGeom prst="rect">
            <a:avLst/>
          </a:prstGeom>
          <a:noFill/>
          <a:ln/>
        </p:spPr>
        <p:txBody>
          <a:bodyPr wrap="square" lIns="0" tIns="0" rIns="0" bIns="0" rtlCol="0" anchor="t"/>
          <a:lstStyle/>
          <a:p>
            <a:pPr algn="l" indent="0" marL="0">
              <a:lnSpc>
                <a:spcPts val="3100"/>
              </a:lnSpc>
              <a:buNone/>
            </a:pPr>
            <a:r>
              <a:rPr lang="en-US" sz="1900" dirty="0">
                <a:solidFill>
                  <a:srgbClr val="55575A"/>
                </a:solidFill>
                <a:latin typeface="Manrope" pitchFamily="34" charset="0"/>
                <a:ea typeface="Manrope" pitchFamily="34" charset="-122"/>
                <a:cs typeface="Manrope" pitchFamily="34" charset="-120"/>
              </a:rPr>
              <a:t>These well-defined endpoints ensure seamless communication between the frontend and backend, facilitating all the interactive features of the resume builder.</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38175" y="501491"/>
            <a:ext cx="6570226" cy="569833"/>
          </a:xfrm>
          <a:prstGeom prst="rect">
            <a:avLst/>
          </a:prstGeom>
          <a:noFill/>
          <a:ln/>
        </p:spPr>
        <p:txBody>
          <a:bodyPr wrap="none" lIns="0" tIns="0" rIns="0" bIns="0" rtlCol="0" anchor="t"/>
          <a:lstStyle/>
          <a:p>
            <a:pPr algn="l" indent="0" marL="0">
              <a:lnSpc>
                <a:spcPts val="4450"/>
              </a:lnSpc>
              <a:buNone/>
            </a:pPr>
            <a:r>
              <a:rPr lang="en-US" sz="3550" dirty="0">
                <a:solidFill>
                  <a:srgbClr val="0C0D0F"/>
                </a:solidFill>
                <a:latin typeface="Inter" pitchFamily="34" charset="0"/>
                <a:ea typeface="Inter" pitchFamily="34" charset="-122"/>
                <a:cs typeface="Inter" pitchFamily="34" charset="-120"/>
              </a:rPr>
              <a:t>Future Vision and Contributors</a:t>
            </a:r>
            <a:endParaRPr lang="en-US" sz="3550" dirty="0"/>
          </a:p>
        </p:txBody>
      </p:sp>
      <p:sp>
        <p:nvSpPr>
          <p:cNvPr id="3" name="Text 1"/>
          <p:cNvSpPr/>
          <p:nvPr/>
        </p:nvSpPr>
        <p:spPr>
          <a:xfrm>
            <a:off x="638175" y="1436013"/>
            <a:ext cx="13354050" cy="291822"/>
          </a:xfrm>
          <a:prstGeom prst="rect">
            <a:avLst/>
          </a:prstGeom>
          <a:noFill/>
          <a:ln/>
        </p:spPr>
        <p:txBody>
          <a:bodyPr wrap="none" lIns="0" tIns="0" rIns="0" bIns="0" rtlCol="0" anchor="t"/>
          <a:lstStyle/>
          <a:p>
            <a:pPr algn="l" indent="0" marL="0">
              <a:lnSpc>
                <a:spcPts val="2250"/>
              </a:lnSpc>
              <a:buNone/>
            </a:pPr>
            <a:r>
              <a:rPr lang="en-US" sz="1400" dirty="0">
                <a:solidFill>
                  <a:srgbClr val="55575A"/>
                </a:solidFill>
                <a:latin typeface="Manrope" pitchFamily="34" charset="0"/>
                <a:ea typeface="Manrope" pitchFamily="34" charset="-122"/>
                <a:cs typeface="Manrope" pitchFamily="34" charset="-120"/>
              </a:rPr>
              <a:t>We are committed to continuously enhancing the MERN Stack Resume Builder, adding more powerful features to empower job seekers globally.</a:t>
            </a:r>
            <a:endParaRPr lang="en-US" sz="1400" dirty="0"/>
          </a:p>
        </p:txBody>
      </p:sp>
      <p:sp>
        <p:nvSpPr>
          <p:cNvPr id="4" name="Shape 2"/>
          <p:cNvSpPr/>
          <p:nvPr/>
        </p:nvSpPr>
        <p:spPr>
          <a:xfrm>
            <a:off x="638175" y="2206466"/>
            <a:ext cx="6585823" cy="1639014"/>
          </a:xfrm>
          <a:prstGeom prst="roundRect">
            <a:avLst>
              <a:gd name="adj" fmla="val 6695"/>
            </a:avLst>
          </a:prstGeom>
          <a:solidFill>
            <a:srgbClr val="FFFFFF"/>
          </a:solidFill>
          <a:ln/>
        </p:spPr>
      </p:sp>
      <p:sp>
        <p:nvSpPr>
          <p:cNvPr id="5" name="Shape 3"/>
          <p:cNvSpPr/>
          <p:nvPr/>
        </p:nvSpPr>
        <p:spPr>
          <a:xfrm>
            <a:off x="638175" y="2183606"/>
            <a:ext cx="6585823" cy="91440"/>
          </a:xfrm>
          <a:prstGeom prst="roundRect">
            <a:avLst>
              <a:gd name="adj" fmla="val 179494"/>
            </a:avLst>
          </a:prstGeom>
          <a:solidFill>
            <a:srgbClr val="FF7047"/>
          </a:solidFill>
          <a:ln/>
        </p:spPr>
      </p:sp>
      <p:sp>
        <p:nvSpPr>
          <p:cNvPr id="6" name="Shape 4"/>
          <p:cNvSpPr/>
          <p:nvPr/>
        </p:nvSpPr>
        <p:spPr>
          <a:xfrm>
            <a:off x="3657540" y="1932980"/>
            <a:ext cx="547092" cy="547092"/>
          </a:xfrm>
          <a:prstGeom prst="roundRect">
            <a:avLst>
              <a:gd name="adj" fmla="val 167138"/>
            </a:avLst>
          </a:prstGeom>
          <a:solidFill>
            <a:srgbClr val="FF7047"/>
          </a:solidFill>
          <a:ln/>
        </p:spPr>
      </p:sp>
      <p:sp>
        <p:nvSpPr>
          <p:cNvPr id="7" name="Text 5"/>
          <p:cNvSpPr/>
          <p:nvPr/>
        </p:nvSpPr>
        <p:spPr>
          <a:xfrm>
            <a:off x="3821609" y="2069782"/>
            <a:ext cx="218837" cy="273487"/>
          </a:xfrm>
          <a:prstGeom prst="rect">
            <a:avLst/>
          </a:prstGeom>
          <a:noFill/>
          <a:ln/>
        </p:spPr>
        <p:txBody>
          <a:bodyPr wrap="none" lIns="0" tIns="0" rIns="0" bIns="0" rtlCol="0" anchor="t"/>
          <a:lstStyle/>
          <a:p>
            <a:pPr algn="l" indent="0" marL="0">
              <a:lnSpc>
                <a:spcPts val="2750"/>
              </a:lnSpc>
              <a:buNone/>
            </a:pPr>
            <a:r>
              <a:rPr lang="en-US" sz="1700" dirty="0">
                <a:solidFill>
                  <a:srgbClr val="000000"/>
                </a:solidFill>
                <a:latin typeface="Inter" pitchFamily="34" charset="0"/>
                <a:ea typeface="Inter" pitchFamily="34" charset="-122"/>
                <a:cs typeface="Inter" pitchFamily="34" charset="-120"/>
              </a:rPr>
              <a:t>1</a:t>
            </a:r>
            <a:endParaRPr lang="en-US" sz="1700" dirty="0"/>
          </a:p>
        </p:txBody>
      </p:sp>
      <p:sp>
        <p:nvSpPr>
          <p:cNvPr id="8" name="Text 6"/>
          <p:cNvSpPr/>
          <p:nvPr/>
        </p:nvSpPr>
        <p:spPr>
          <a:xfrm>
            <a:off x="843320" y="2662357"/>
            <a:ext cx="2624971" cy="284917"/>
          </a:xfrm>
          <a:prstGeom prst="rect">
            <a:avLst/>
          </a:prstGeom>
          <a:noFill/>
          <a:ln/>
        </p:spPr>
        <p:txBody>
          <a:bodyPr wrap="none" lIns="0" tIns="0" rIns="0" bIns="0" rtlCol="0" anchor="t"/>
          <a:lstStyle/>
          <a:p>
            <a:pPr algn="l" indent="0" marL="0">
              <a:lnSpc>
                <a:spcPts val="2200"/>
              </a:lnSpc>
              <a:buNone/>
            </a:pPr>
            <a:r>
              <a:rPr lang="en-US" sz="1750" dirty="0">
                <a:solidFill>
                  <a:srgbClr val="55575A"/>
                </a:solidFill>
                <a:latin typeface="Inter" pitchFamily="34" charset="0"/>
                <a:ea typeface="Inter" pitchFamily="34" charset="-122"/>
                <a:cs typeface="Inter" pitchFamily="34" charset="-120"/>
              </a:rPr>
              <a:t>Multi-Language Support</a:t>
            </a:r>
            <a:endParaRPr lang="en-US" sz="1750" dirty="0"/>
          </a:p>
        </p:txBody>
      </p:sp>
      <p:sp>
        <p:nvSpPr>
          <p:cNvPr id="9" name="Text 7"/>
          <p:cNvSpPr/>
          <p:nvPr/>
        </p:nvSpPr>
        <p:spPr>
          <a:xfrm>
            <a:off x="843320" y="3056692"/>
            <a:ext cx="6175534" cy="583644"/>
          </a:xfrm>
          <a:prstGeom prst="rect">
            <a:avLst/>
          </a:prstGeom>
          <a:noFill/>
          <a:ln/>
        </p:spPr>
        <p:txBody>
          <a:bodyPr wrap="square" lIns="0" tIns="0" rIns="0" bIns="0" rtlCol="0" anchor="t"/>
          <a:lstStyle/>
          <a:p>
            <a:pPr algn="l" indent="0" marL="0">
              <a:lnSpc>
                <a:spcPts val="2250"/>
              </a:lnSpc>
              <a:buNone/>
            </a:pPr>
            <a:r>
              <a:rPr lang="en-US" sz="1400" dirty="0">
                <a:solidFill>
                  <a:srgbClr val="55575A"/>
                </a:solidFill>
                <a:latin typeface="Manrope" pitchFamily="34" charset="0"/>
                <a:ea typeface="Manrope" pitchFamily="34" charset="-122"/>
                <a:cs typeface="Manrope" pitchFamily="34" charset="-120"/>
              </a:rPr>
              <a:t>Expanding the platform to support resume creation in multiple languages, catering to a global user base.</a:t>
            </a:r>
            <a:endParaRPr lang="en-US" sz="1400" dirty="0"/>
          </a:p>
        </p:txBody>
      </p:sp>
      <p:sp>
        <p:nvSpPr>
          <p:cNvPr id="10" name="Shape 8"/>
          <p:cNvSpPr/>
          <p:nvPr/>
        </p:nvSpPr>
        <p:spPr>
          <a:xfrm>
            <a:off x="7406283" y="2206466"/>
            <a:ext cx="6585942" cy="1639014"/>
          </a:xfrm>
          <a:prstGeom prst="roundRect">
            <a:avLst>
              <a:gd name="adj" fmla="val 6695"/>
            </a:avLst>
          </a:prstGeom>
          <a:solidFill>
            <a:srgbClr val="FFFFFF"/>
          </a:solidFill>
          <a:ln/>
        </p:spPr>
      </p:sp>
      <p:sp>
        <p:nvSpPr>
          <p:cNvPr id="11" name="Shape 9"/>
          <p:cNvSpPr/>
          <p:nvPr/>
        </p:nvSpPr>
        <p:spPr>
          <a:xfrm>
            <a:off x="7406283" y="2183606"/>
            <a:ext cx="6585942" cy="91440"/>
          </a:xfrm>
          <a:prstGeom prst="roundRect">
            <a:avLst>
              <a:gd name="adj" fmla="val 179494"/>
            </a:avLst>
          </a:prstGeom>
          <a:solidFill>
            <a:srgbClr val="FF7047"/>
          </a:solidFill>
          <a:ln/>
        </p:spPr>
      </p:sp>
      <p:sp>
        <p:nvSpPr>
          <p:cNvPr id="12" name="Shape 10"/>
          <p:cNvSpPr/>
          <p:nvPr/>
        </p:nvSpPr>
        <p:spPr>
          <a:xfrm>
            <a:off x="10425648" y="1932980"/>
            <a:ext cx="547092" cy="547092"/>
          </a:xfrm>
          <a:prstGeom prst="roundRect">
            <a:avLst>
              <a:gd name="adj" fmla="val 167138"/>
            </a:avLst>
          </a:prstGeom>
          <a:solidFill>
            <a:srgbClr val="FF7047"/>
          </a:solidFill>
          <a:ln/>
        </p:spPr>
      </p:sp>
      <p:sp>
        <p:nvSpPr>
          <p:cNvPr id="13" name="Text 11"/>
          <p:cNvSpPr/>
          <p:nvPr/>
        </p:nvSpPr>
        <p:spPr>
          <a:xfrm>
            <a:off x="10589716" y="2069782"/>
            <a:ext cx="218837" cy="273487"/>
          </a:xfrm>
          <a:prstGeom prst="rect">
            <a:avLst/>
          </a:prstGeom>
          <a:noFill/>
          <a:ln/>
        </p:spPr>
        <p:txBody>
          <a:bodyPr wrap="none" lIns="0" tIns="0" rIns="0" bIns="0" rtlCol="0" anchor="t"/>
          <a:lstStyle/>
          <a:p>
            <a:pPr algn="l" indent="0" marL="0">
              <a:lnSpc>
                <a:spcPts val="2750"/>
              </a:lnSpc>
              <a:buNone/>
            </a:pPr>
            <a:r>
              <a:rPr lang="en-US" sz="1700" dirty="0">
                <a:solidFill>
                  <a:srgbClr val="000000"/>
                </a:solidFill>
                <a:latin typeface="Inter" pitchFamily="34" charset="0"/>
                <a:ea typeface="Inter" pitchFamily="34" charset="-122"/>
                <a:cs typeface="Inter" pitchFamily="34" charset="-120"/>
              </a:rPr>
              <a:t>2</a:t>
            </a:r>
            <a:endParaRPr lang="en-US" sz="1700" dirty="0"/>
          </a:p>
        </p:txBody>
      </p:sp>
      <p:sp>
        <p:nvSpPr>
          <p:cNvPr id="14" name="Text 12"/>
          <p:cNvSpPr/>
          <p:nvPr/>
        </p:nvSpPr>
        <p:spPr>
          <a:xfrm>
            <a:off x="7611428" y="2662357"/>
            <a:ext cx="2392085" cy="284917"/>
          </a:xfrm>
          <a:prstGeom prst="rect">
            <a:avLst/>
          </a:prstGeom>
          <a:noFill/>
          <a:ln/>
        </p:spPr>
        <p:txBody>
          <a:bodyPr wrap="none" lIns="0" tIns="0" rIns="0" bIns="0" rtlCol="0" anchor="t"/>
          <a:lstStyle/>
          <a:p>
            <a:pPr algn="l" indent="0" marL="0">
              <a:lnSpc>
                <a:spcPts val="2200"/>
              </a:lnSpc>
              <a:buNone/>
            </a:pPr>
            <a:r>
              <a:rPr lang="en-US" sz="1750" dirty="0">
                <a:solidFill>
                  <a:srgbClr val="55575A"/>
                </a:solidFill>
                <a:latin typeface="Inter" pitchFamily="34" charset="0"/>
                <a:ea typeface="Inter" pitchFamily="34" charset="-122"/>
                <a:cs typeface="Inter" pitchFamily="34" charset="-120"/>
              </a:rPr>
              <a:t>AI-Based Suggestions</a:t>
            </a:r>
            <a:endParaRPr lang="en-US" sz="1750" dirty="0"/>
          </a:p>
        </p:txBody>
      </p:sp>
      <p:sp>
        <p:nvSpPr>
          <p:cNvPr id="15" name="Text 13"/>
          <p:cNvSpPr/>
          <p:nvPr/>
        </p:nvSpPr>
        <p:spPr>
          <a:xfrm>
            <a:off x="7611428" y="3056692"/>
            <a:ext cx="6175653" cy="583644"/>
          </a:xfrm>
          <a:prstGeom prst="rect">
            <a:avLst/>
          </a:prstGeom>
          <a:noFill/>
          <a:ln/>
        </p:spPr>
        <p:txBody>
          <a:bodyPr wrap="square" lIns="0" tIns="0" rIns="0" bIns="0" rtlCol="0" anchor="t"/>
          <a:lstStyle/>
          <a:p>
            <a:pPr algn="l" indent="0" marL="0">
              <a:lnSpc>
                <a:spcPts val="2250"/>
              </a:lnSpc>
              <a:buNone/>
            </a:pPr>
            <a:r>
              <a:rPr lang="en-US" sz="1400" dirty="0">
                <a:solidFill>
                  <a:srgbClr val="55575A"/>
                </a:solidFill>
                <a:latin typeface="Manrope" pitchFamily="34" charset="0"/>
                <a:ea typeface="Manrope" pitchFamily="34" charset="-122"/>
                <a:cs typeface="Manrope" pitchFamily="34" charset="-120"/>
              </a:rPr>
              <a:t>Integrating AI to provide smart, context-aware suggestions for content, keywords, and formatting.</a:t>
            </a:r>
            <a:endParaRPr lang="en-US" sz="1400" dirty="0"/>
          </a:p>
        </p:txBody>
      </p:sp>
      <p:sp>
        <p:nvSpPr>
          <p:cNvPr id="16" name="Shape 14"/>
          <p:cNvSpPr/>
          <p:nvPr/>
        </p:nvSpPr>
        <p:spPr>
          <a:xfrm>
            <a:off x="638175" y="4301252"/>
            <a:ext cx="6585823" cy="1639014"/>
          </a:xfrm>
          <a:prstGeom prst="roundRect">
            <a:avLst>
              <a:gd name="adj" fmla="val 6695"/>
            </a:avLst>
          </a:prstGeom>
          <a:solidFill>
            <a:srgbClr val="FFFFFF"/>
          </a:solidFill>
          <a:ln/>
        </p:spPr>
      </p:sp>
      <p:sp>
        <p:nvSpPr>
          <p:cNvPr id="17" name="Shape 15"/>
          <p:cNvSpPr/>
          <p:nvPr/>
        </p:nvSpPr>
        <p:spPr>
          <a:xfrm>
            <a:off x="638175" y="4278392"/>
            <a:ext cx="6585823" cy="91440"/>
          </a:xfrm>
          <a:prstGeom prst="roundRect">
            <a:avLst>
              <a:gd name="adj" fmla="val 179494"/>
            </a:avLst>
          </a:prstGeom>
          <a:solidFill>
            <a:srgbClr val="FF7047"/>
          </a:solidFill>
          <a:ln/>
        </p:spPr>
      </p:sp>
      <p:sp>
        <p:nvSpPr>
          <p:cNvPr id="18" name="Shape 16"/>
          <p:cNvSpPr/>
          <p:nvPr/>
        </p:nvSpPr>
        <p:spPr>
          <a:xfrm>
            <a:off x="3657540" y="4027765"/>
            <a:ext cx="547092" cy="547092"/>
          </a:xfrm>
          <a:prstGeom prst="roundRect">
            <a:avLst>
              <a:gd name="adj" fmla="val 167138"/>
            </a:avLst>
          </a:prstGeom>
          <a:solidFill>
            <a:srgbClr val="FF7047"/>
          </a:solidFill>
          <a:ln/>
        </p:spPr>
      </p:sp>
      <p:sp>
        <p:nvSpPr>
          <p:cNvPr id="19" name="Text 17"/>
          <p:cNvSpPr/>
          <p:nvPr/>
        </p:nvSpPr>
        <p:spPr>
          <a:xfrm>
            <a:off x="3821609" y="4164568"/>
            <a:ext cx="218837" cy="273487"/>
          </a:xfrm>
          <a:prstGeom prst="rect">
            <a:avLst/>
          </a:prstGeom>
          <a:noFill/>
          <a:ln/>
        </p:spPr>
        <p:txBody>
          <a:bodyPr wrap="none" lIns="0" tIns="0" rIns="0" bIns="0" rtlCol="0" anchor="t"/>
          <a:lstStyle/>
          <a:p>
            <a:pPr algn="l" indent="0" marL="0">
              <a:lnSpc>
                <a:spcPts val="2750"/>
              </a:lnSpc>
              <a:buNone/>
            </a:pPr>
            <a:r>
              <a:rPr lang="en-US" sz="1700" dirty="0">
                <a:solidFill>
                  <a:srgbClr val="000000"/>
                </a:solidFill>
                <a:latin typeface="Inter" pitchFamily="34" charset="0"/>
                <a:ea typeface="Inter" pitchFamily="34" charset="-122"/>
                <a:cs typeface="Inter" pitchFamily="34" charset="-120"/>
              </a:rPr>
              <a:t>3</a:t>
            </a:r>
            <a:endParaRPr lang="en-US" sz="1700" dirty="0"/>
          </a:p>
        </p:txBody>
      </p:sp>
      <p:sp>
        <p:nvSpPr>
          <p:cNvPr id="20" name="Text 18"/>
          <p:cNvSpPr/>
          <p:nvPr/>
        </p:nvSpPr>
        <p:spPr>
          <a:xfrm>
            <a:off x="843320" y="4757142"/>
            <a:ext cx="2640806" cy="284917"/>
          </a:xfrm>
          <a:prstGeom prst="rect">
            <a:avLst/>
          </a:prstGeom>
          <a:noFill/>
          <a:ln/>
        </p:spPr>
        <p:txBody>
          <a:bodyPr wrap="none" lIns="0" tIns="0" rIns="0" bIns="0" rtlCol="0" anchor="t"/>
          <a:lstStyle/>
          <a:p>
            <a:pPr algn="l" indent="0" marL="0">
              <a:lnSpc>
                <a:spcPts val="2200"/>
              </a:lnSpc>
              <a:buNone/>
            </a:pPr>
            <a:r>
              <a:rPr lang="en-US" sz="1750" dirty="0">
                <a:solidFill>
                  <a:srgbClr val="55575A"/>
                </a:solidFill>
                <a:latin typeface="Inter" pitchFamily="34" charset="0"/>
                <a:ea typeface="Inter" pitchFamily="34" charset="-122"/>
                <a:cs typeface="Inter" pitchFamily="34" charset="-120"/>
              </a:rPr>
              <a:t>Customizable Templates</a:t>
            </a:r>
            <a:endParaRPr lang="en-US" sz="1750" dirty="0"/>
          </a:p>
        </p:txBody>
      </p:sp>
      <p:sp>
        <p:nvSpPr>
          <p:cNvPr id="21" name="Text 19"/>
          <p:cNvSpPr/>
          <p:nvPr/>
        </p:nvSpPr>
        <p:spPr>
          <a:xfrm>
            <a:off x="843320" y="5151477"/>
            <a:ext cx="6175534" cy="583644"/>
          </a:xfrm>
          <a:prstGeom prst="rect">
            <a:avLst/>
          </a:prstGeom>
          <a:noFill/>
          <a:ln/>
        </p:spPr>
        <p:txBody>
          <a:bodyPr wrap="square" lIns="0" tIns="0" rIns="0" bIns="0" rtlCol="0" anchor="t"/>
          <a:lstStyle/>
          <a:p>
            <a:pPr algn="l" indent="0" marL="0">
              <a:lnSpc>
                <a:spcPts val="2250"/>
              </a:lnSpc>
              <a:buNone/>
            </a:pPr>
            <a:r>
              <a:rPr lang="en-US" sz="1400" dirty="0">
                <a:solidFill>
                  <a:srgbClr val="55575A"/>
                </a:solidFill>
                <a:latin typeface="Manrope" pitchFamily="34" charset="0"/>
                <a:ea typeface="Manrope" pitchFamily="34" charset="-122"/>
                <a:cs typeface="Manrope" pitchFamily="34" charset="-120"/>
              </a:rPr>
              <a:t>Introducing a drag-and-drop interface for highly customizable resume templates, offering more design flexibility.</a:t>
            </a:r>
            <a:endParaRPr lang="en-US" sz="1400" dirty="0"/>
          </a:p>
        </p:txBody>
      </p:sp>
      <p:sp>
        <p:nvSpPr>
          <p:cNvPr id="22" name="Shape 20"/>
          <p:cNvSpPr/>
          <p:nvPr/>
        </p:nvSpPr>
        <p:spPr>
          <a:xfrm>
            <a:off x="7406283" y="4301252"/>
            <a:ext cx="6585942" cy="1639014"/>
          </a:xfrm>
          <a:prstGeom prst="roundRect">
            <a:avLst>
              <a:gd name="adj" fmla="val 6695"/>
            </a:avLst>
          </a:prstGeom>
          <a:solidFill>
            <a:srgbClr val="FFFFFF"/>
          </a:solidFill>
          <a:ln/>
        </p:spPr>
      </p:sp>
      <p:sp>
        <p:nvSpPr>
          <p:cNvPr id="23" name="Shape 21"/>
          <p:cNvSpPr/>
          <p:nvPr/>
        </p:nvSpPr>
        <p:spPr>
          <a:xfrm>
            <a:off x="7406283" y="4278392"/>
            <a:ext cx="6585942" cy="91440"/>
          </a:xfrm>
          <a:prstGeom prst="roundRect">
            <a:avLst>
              <a:gd name="adj" fmla="val 179494"/>
            </a:avLst>
          </a:prstGeom>
          <a:solidFill>
            <a:srgbClr val="FF7047"/>
          </a:solidFill>
          <a:ln/>
        </p:spPr>
      </p:sp>
      <p:sp>
        <p:nvSpPr>
          <p:cNvPr id="24" name="Shape 22"/>
          <p:cNvSpPr/>
          <p:nvPr/>
        </p:nvSpPr>
        <p:spPr>
          <a:xfrm>
            <a:off x="10425648" y="4027765"/>
            <a:ext cx="547092" cy="547092"/>
          </a:xfrm>
          <a:prstGeom prst="roundRect">
            <a:avLst>
              <a:gd name="adj" fmla="val 167138"/>
            </a:avLst>
          </a:prstGeom>
          <a:solidFill>
            <a:srgbClr val="FF7047"/>
          </a:solidFill>
          <a:ln/>
        </p:spPr>
      </p:sp>
      <p:sp>
        <p:nvSpPr>
          <p:cNvPr id="25" name="Text 23"/>
          <p:cNvSpPr/>
          <p:nvPr/>
        </p:nvSpPr>
        <p:spPr>
          <a:xfrm>
            <a:off x="10589716" y="4164568"/>
            <a:ext cx="218837" cy="273487"/>
          </a:xfrm>
          <a:prstGeom prst="rect">
            <a:avLst/>
          </a:prstGeom>
          <a:noFill/>
          <a:ln/>
        </p:spPr>
        <p:txBody>
          <a:bodyPr wrap="none" lIns="0" tIns="0" rIns="0" bIns="0" rtlCol="0" anchor="t"/>
          <a:lstStyle/>
          <a:p>
            <a:pPr algn="l" indent="0" marL="0">
              <a:lnSpc>
                <a:spcPts val="2750"/>
              </a:lnSpc>
              <a:buNone/>
            </a:pPr>
            <a:r>
              <a:rPr lang="en-US" sz="1700" dirty="0">
                <a:solidFill>
                  <a:srgbClr val="000000"/>
                </a:solidFill>
                <a:latin typeface="Inter" pitchFamily="34" charset="0"/>
                <a:ea typeface="Inter" pitchFamily="34" charset="-122"/>
                <a:cs typeface="Inter" pitchFamily="34" charset="-120"/>
              </a:rPr>
              <a:t>4</a:t>
            </a:r>
            <a:endParaRPr lang="en-US" sz="1700" dirty="0"/>
          </a:p>
        </p:txBody>
      </p:sp>
      <p:sp>
        <p:nvSpPr>
          <p:cNvPr id="26" name="Text 24"/>
          <p:cNvSpPr/>
          <p:nvPr/>
        </p:nvSpPr>
        <p:spPr>
          <a:xfrm>
            <a:off x="7611428" y="4757142"/>
            <a:ext cx="2434233" cy="284917"/>
          </a:xfrm>
          <a:prstGeom prst="rect">
            <a:avLst/>
          </a:prstGeom>
          <a:noFill/>
          <a:ln/>
        </p:spPr>
        <p:txBody>
          <a:bodyPr wrap="none" lIns="0" tIns="0" rIns="0" bIns="0" rtlCol="0" anchor="t"/>
          <a:lstStyle/>
          <a:p>
            <a:pPr algn="l" indent="0" marL="0">
              <a:lnSpc>
                <a:spcPts val="2200"/>
              </a:lnSpc>
              <a:buNone/>
            </a:pPr>
            <a:r>
              <a:rPr lang="en-US" sz="1750" dirty="0">
                <a:solidFill>
                  <a:srgbClr val="55575A"/>
                </a:solidFill>
                <a:latin typeface="Inter" pitchFamily="34" charset="0"/>
                <a:ea typeface="Inter" pitchFamily="34" charset="-122"/>
                <a:cs typeface="Inter" pitchFamily="34" charset="-120"/>
              </a:rPr>
              <a:t>Shareable Public Links</a:t>
            </a:r>
            <a:endParaRPr lang="en-US" sz="1750" dirty="0"/>
          </a:p>
        </p:txBody>
      </p:sp>
      <p:sp>
        <p:nvSpPr>
          <p:cNvPr id="27" name="Text 25"/>
          <p:cNvSpPr/>
          <p:nvPr/>
        </p:nvSpPr>
        <p:spPr>
          <a:xfrm>
            <a:off x="7611428" y="5151477"/>
            <a:ext cx="6175653" cy="583644"/>
          </a:xfrm>
          <a:prstGeom prst="rect">
            <a:avLst/>
          </a:prstGeom>
          <a:noFill/>
          <a:ln/>
        </p:spPr>
        <p:txBody>
          <a:bodyPr wrap="square" lIns="0" tIns="0" rIns="0" bIns="0" rtlCol="0" anchor="t"/>
          <a:lstStyle/>
          <a:p>
            <a:pPr algn="l" indent="0" marL="0">
              <a:lnSpc>
                <a:spcPts val="2250"/>
              </a:lnSpc>
              <a:buNone/>
            </a:pPr>
            <a:r>
              <a:rPr lang="en-US" sz="1400" dirty="0">
                <a:solidFill>
                  <a:srgbClr val="55575A"/>
                </a:solidFill>
                <a:latin typeface="Manrope" pitchFamily="34" charset="0"/>
                <a:ea typeface="Manrope" pitchFamily="34" charset="-122"/>
                <a:cs typeface="Manrope" pitchFamily="34" charset="-120"/>
              </a:rPr>
              <a:t>Allowing users to generate shareable, live public links for their resumes, simplifying the application process.</a:t>
            </a:r>
            <a:endParaRPr lang="en-US" sz="1400" dirty="0"/>
          </a:p>
        </p:txBody>
      </p:sp>
      <p:sp>
        <p:nvSpPr>
          <p:cNvPr id="28" name="Text 26"/>
          <p:cNvSpPr/>
          <p:nvPr/>
        </p:nvSpPr>
        <p:spPr>
          <a:xfrm>
            <a:off x="4890135" y="6213753"/>
            <a:ext cx="4850011" cy="455771"/>
          </a:xfrm>
          <a:prstGeom prst="rect">
            <a:avLst/>
          </a:prstGeom>
          <a:noFill/>
          <a:ln/>
        </p:spPr>
        <p:txBody>
          <a:bodyPr wrap="none" lIns="0" tIns="0" rIns="0" bIns="0" rtlCol="0" anchor="t"/>
          <a:lstStyle/>
          <a:p>
            <a:pPr algn="ctr" indent="0" marL="0">
              <a:lnSpc>
                <a:spcPts val="3550"/>
              </a:lnSpc>
              <a:buNone/>
            </a:pPr>
            <a:r>
              <a:rPr lang="en-US" sz="2850" dirty="0">
                <a:solidFill>
                  <a:srgbClr val="0C0D0F"/>
                </a:solidFill>
                <a:latin typeface="Inter" pitchFamily="34" charset="0"/>
                <a:ea typeface="Inter" pitchFamily="34" charset="-122"/>
                <a:cs typeface="Inter" pitchFamily="34" charset="-120"/>
              </a:rPr>
              <a:t>Our Dedicated Contributors:</a:t>
            </a:r>
            <a:endParaRPr lang="en-US" sz="2850" dirty="0"/>
          </a:p>
        </p:txBody>
      </p:sp>
      <p:sp>
        <p:nvSpPr>
          <p:cNvPr id="29" name="Text 27"/>
          <p:cNvSpPr/>
          <p:nvPr/>
        </p:nvSpPr>
        <p:spPr>
          <a:xfrm>
            <a:off x="638175" y="6943011"/>
            <a:ext cx="13354050" cy="291822"/>
          </a:xfrm>
          <a:prstGeom prst="rect">
            <a:avLst/>
          </a:prstGeom>
          <a:noFill/>
          <a:ln/>
        </p:spPr>
        <p:txBody>
          <a:bodyPr wrap="none" lIns="0" tIns="0" rIns="0" bIns="0" rtlCol="0" anchor="t"/>
          <a:lstStyle/>
          <a:p>
            <a:pPr algn="ctr" indent="0" marL="0">
              <a:lnSpc>
                <a:spcPts val="2250"/>
              </a:lnSpc>
              <a:buNone/>
            </a:pPr>
            <a:r>
              <a:rPr lang="en-US" sz="1400" b="1" dirty="0">
                <a:solidFill>
                  <a:srgbClr val="FF7047"/>
                </a:solidFill>
                <a:latin typeface="Manrope" pitchFamily="34" charset="0"/>
                <a:ea typeface="Manrope" pitchFamily="34" charset="-122"/>
                <a:cs typeface="Manrope" pitchFamily="34" charset="-120"/>
              </a:rPr>
              <a:t>GopalaJosyula Siva Satya Sai Bhagavan</a:t>
            </a:r>
            <a:endParaRPr lang="en-US" sz="1400" dirty="0"/>
          </a:p>
        </p:txBody>
      </p:sp>
      <p:sp>
        <p:nvSpPr>
          <p:cNvPr id="30" name="Text 28"/>
          <p:cNvSpPr/>
          <p:nvPr/>
        </p:nvSpPr>
        <p:spPr>
          <a:xfrm>
            <a:off x="638175" y="7439978"/>
            <a:ext cx="13354050" cy="291822"/>
          </a:xfrm>
          <a:prstGeom prst="rect">
            <a:avLst/>
          </a:prstGeom>
          <a:noFill/>
          <a:ln/>
        </p:spPr>
        <p:txBody>
          <a:bodyPr wrap="none" lIns="0" tIns="0" rIns="0" bIns="0" rtlCol="0" anchor="t"/>
          <a:lstStyle/>
          <a:p>
            <a:pPr algn="ctr" indent="0" marL="0">
              <a:lnSpc>
                <a:spcPts val="2250"/>
              </a:lnSpc>
              <a:buNone/>
            </a:pPr>
            <a:r>
              <a:rPr lang="en-US" sz="1400" dirty="0">
                <a:solidFill>
                  <a:srgbClr val="55575A"/>
                </a:solidFill>
                <a:latin typeface="Manrope" pitchFamily="34" charset="0"/>
                <a:ea typeface="Manrope" pitchFamily="34" charset="-122"/>
                <a:cs typeface="Manrope" pitchFamily="34" charset="-120"/>
              </a:rPr>
              <a:t>Their expertise and dedication have been instrumental in bringing this project to life.</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2025-09-04T14:30:19Z</dcterms:created>
  <dcterms:modified xsi:type="dcterms:W3CDTF">2025-09-04T14:30:19Z</dcterms:modified>
</cp:coreProperties>
</file>